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302" r:id="rId43"/>
    <p:sldId id="303" r:id="rId44"/>
    <p:sldId id="304" r:id="rId45"/>
    <p:sldId id="305" r:id="rId46"/>
    <p:sldId id="325" r:id="rId47"/>
    <p:sldId id="324" r:id="rId48"/>
    <p:sldId id="306" r:id="rId49"/>
    <p:sldId id="307" r:id="rId50"/>
    <p:sldId id="308" r:id="rId51"/>
  </p:sldIdLst>
  <p:sldSz cx="9144000" cy="5143500" type="screen16x9"/>
  <p:notesSz cx="6858000" cy="9144000"/>
  <p:embeddedFontLst>
    <p:embeddedFont>
      <p:font typeface="Cambria Math" panose="02040503050406030204" pitchFamily="18" charset="0"/>
      <p:regular r:id="rId53"/>
    </p:embeddedFont>
    <p:embeddedFont>
      <p:font typeface="Fira Sans Extra Condensed Medium" panose="020B0604020202020204" charset="0"/>
      <p:regular r:id="rId54"/>
      <p:bold r:id="rId55"/>
      <p:italic r:id="rId56"/>
      <p:boldItalic r:id="rId57"/>
    </p:embeddedFont>
    <p:embeddedFont>
      <p:font typeface="Josefin Sans" panose="020B0604020202020204" charset="0"/>
      <p:regular r:id="rId58"/>
      <p:bold r:id="rId59"/>
      <p:italic r:id="rId60"/>
      <p:boldItalic r:id="rId61"/>
    </p:embeddedFont>
    <p:embeddedFont>
      <p:font typeface="Open Sans" panose="020B0606030504020204" pitchFamily="34" charset="0"/>
      <p:regular r:id="rId62"/>
      <p:bold r:id="rId63"/>
      <p:italic r:id="rId64"/>
      <p:boldItalic r:id="rId65"/>
    </p:embeddedFont>
    <p:embeddedFont>
      <p:font typeface="Overpass" panose="020B0604020202020204" charset="0"/>
      <p:regular r:id="rId66"/>
      <p:bold r:id="rId67"/>
      <p:italic r:id="rId68"/>
      <p:boldItalic r:id="rId69"/>
    </p:embeddedFont>
    <p:embeddedFont>
      <p:font typeface="Overpass Black" panose="020B0604020202020204" charset="0"/>
      <p:bold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1" roundtripDataSignature="AMtx7mgspa1/K+35krcVvx+7sPI+zMlc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033150-E879-465B-9B69-A6AB8AF4E707}">
  <a:tblStyle styleId="{3A033150-E879-465B-9B69-A6AB8AF4E7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75E7451-4254-4B0C-B0A9-02D3CB64BD69}"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7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font" Target="fonts/font16.fntdata"/><Relationship Id="rId15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52"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15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15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15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43707105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7" name="Google Shape;203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33332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e18462ed8a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e18462ed8a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4339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6"/>
        <p:cNvGrpSpPr/>
        <p:nvPr/>
      </p:nvGrpSpPr>
      <p:grpSpPr>
        <a:xfrm>
          <a:off x="0" y="0"/>
          <a:ext cx="0" cy="0"/>
          <a:chOff x="0" y="0"/>
          <a:chExt cx="0" cy="0"/>
        </a:xfrm>
      </p:grpSpPr>
      <p:sp>
        <p:nvSpPr>
          <p:cNvPr id="2137" name="Google Shape;2137;ge18462ed8a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8" name="Google Shape;2138;ge18462ed8a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64144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5" name="Google Shape;215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9057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e18462ed8a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2" name="Google Shape;2162;ge18462ed8a_3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3507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e18462ed8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e18462ed8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65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e18462ed8a_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4" name="Google Shape;2174;ge18462ed8a_3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36265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e18462ed8a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0" name="Google Shape;2180;ge18462ed8a_3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61114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ge18462ed8a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7" name="Google Shape;2187;ge18462ed8a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548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1"/>
        <p:cNvGrpSpPr/>
        <p:nvPr/>
      </p:nvGrpSpPr>
      <p:grpSpPr>
        <a:xfrm>
          <a:off x="0" y="0"/>
          <a:ext cx="0" cy="0"/>
          <a:chOff x="0" y="0"/>
          <a:chExt cx="0" cy="0"/>
        </a:xfrm>
      </p:grpSpPr>
      <p:sp>
        <p:nvSpPr>
          <p:cNvPr id="2192" name="Google Shape;2192;ge18462ed8a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3" name="Google Shape;2193;ge18462ed8a_3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28403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4"/>
        <p:cNvGrpSpPr/>
        <p:nvPr/>
      </p:nvGrpSpPr>
      <p:grpSpPr>
        <a:xfrm>
          <a:off x="0" y="0"/>
          <a:ext cx="0" cy="0"/>
          <a:chOff x="0" y="0"/>
          <a:chExt cx="0" cy="0"/>
        </a:xfrm>
      </p:grpSpPr>
      <p:sp>
        <p:nvSpPr>
          <p:cNvPr id="2205" name="Google Shape;220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6" name="Google Shape;220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019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5" name="Google Shape;20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40240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ge3792907c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3" name="Google Shape;2213;ge3792907c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8963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7"/>
        <p:cNvGrpSpPr/>
        <p:nvPr/>
      </p:nvGrpSpPr>
      <p:grpSpPr>
        <a:xfrm>
          <a:off x="0" y="0"/>
          <a:ext cx="0" cy="0"/>
          <a:chOff x="0" y="0"/>
          <a:chExt cx="0" cy="0"/>
        </a:xfrm>
      </p:grpSpPr>
      <p:sp>
        <p:nvSpPr>
          <p:cNvPr id="2218" name="Google Shape;2218;ge3792907c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9" name="Google Shape;2219;ge3792907c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0745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ge3792907c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6" name="Google Shape;2226;ge3792907c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616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Google Shape;2232;ge3792907c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3" name="Google Shape;2233;ge3792907c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3435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ge3792907c7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0" name="Google Shape;2240;ge3792907c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2457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ge3792907c7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1" name="Google Shape;2251;ge3792907c7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1700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ge3792907c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3" name="Google Shape;2263;ge3792907c7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6974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9"/>
        <p:cNvGrpSpPr/>
        <p:nvPr/>
      </p:nvGrpSpPr>
      <p:grpSpPr>
        <a:xfrm>
          <a:off x="0" y="0"/>
          <a:ext cx="0" cy="0"/>
          <a:chOff x="0" y="0"/>
          <a:chExt cx="0" cy="0"/>
        </a:xfrm>
      </p:grpSpPr>
      <p:sp>
        <p:nvSpPr>
          <p:cNvPr id="2270" name="Google Shape;2270;ge3792907c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1" name="Google Shape;2271;ge3792907c7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7025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ge3792907c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7" name="Google Shape;2277;ge3792907c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4542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e3792907c7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5" name="Google Shape;2285;ge3792907c7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6869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6" name="Google Shape;20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552612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2" name="Google Shape;229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3165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6"/>
        <p:cNvGrpSpPr/>
        <p:nvPr/>
      </p:nvGrpSpPr>
      <p:grpSpPr>
        <a:xfrm>
          <a:off x="0" y="0"/>
          <a:ext cx="0" cy="0"/>
          <a:chOff x="0" y="0"/>
          <a:chExt cx="0" cy="0"/>
        </a:xfrm>
      </p:grpSpPr>
      <p:sp>
        <p:nvSpPr>
          <p:cNvPr id="2297" name="Google Shape;2297;ge18462f020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8" name="Google Shape;2298;ge18462f020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102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e18462f020_1_2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Hamiltonian cycle is a closed loop on a graph where every </a:t>
            </a:r>
            <a:r>
              <a:rPr lang="en" b="1">
                <a:solidFill>
                  <a:schemeClr val="dk1"/>
                </a:solidFill>
              </a:rPr>
              <a:t>node</a:t>
            </a:r>
            <a:r>
              <a:rPr lang="en">
                <a:solidFill>
                  <a:schemeClr val="dk1"/>
                </a:solidFill>
              </a:rPr>
              <a:t> (vertex) is visited exactly once.</a:t>
            </a:r>
            <a:endParaRPr/>
          </a:p>
        </p:txBody>
      </p:sp>
      <p:sp>
        <p:nvSpPr>
          <p:cNvPr id="2305" name="Google Shape;2305;ge18462f020_1_2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3852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ge18462f020_1_2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1" name="Google Shape;2311;ge18462f020_1_2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4903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7"/>
        <p:cNvGrpSpPr/>
        <p:nvPr/>
      </p:nvGrpSpPr>
      <p:grpSpPr>
        <a:xfrm>
          <a:off x="0" y="0"/>
          <a:ext cx="0" cy="0"/>
          <a:chOff x="0" y="0"/>
          <a:chExt cx="0" cy="0"/>
        </a:xfrm>
      </p:grpSpPr>
      <p:sp>
        <p:nvSpPr>
          <p:cNvPr id="2318" name="Google Shape;2318;ge18462f020_1_2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9" name="Google Shape;2319;ge18462f020_1_2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7445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e18462f020_1_2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8" name="Google Shape;2328;ge18462f020_1_2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4928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e18462f020_1_2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5" name="Google Shape;2335;ge18462f020_1_20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sz="1100"/>
              <a:t>(The definition of MST says, it is a </a:t>
            </a:r>
            <a:r>
              <a:rPr lang="en" sz="1100" b="1"/>
              <a:t>minimum cost tree</a:t>
            </a:r>
            <a:r>
              <a:rPr lang="en" sz="1100"/>
              <a:t> that connects all vertices).</a:t>
            </a:r>
            <a:endParaRPr/>
          </a:p>
          <a:p>
            <a:pPr marL="457200" marR="0" lvl="0" indent="-298450" algn="l" rtl="0">
              <a:lnSpc>
                <a:spcPct val="100000"/>
              </a:lnSpc>
              <a:spcBef>
                <a:spcPts val="0"/>
              </a:spcBef>
              <a:spcAft>
                <a:spcPts val="0"/>
              </a:spcAft>
              <a:buClr>
                <a:srgbClr val="000000"/>
              </a:buClr>
              <a:buSzPts val="1100"/>
              <a:buFont typeface="Arial"/>
              <a:buChar char="●"/>
            </a:pPr>
            <a:r>
              <a:rPr lang="en" sz="1100"/>
              <a:t>(Every edge of MST is visited at-most twice)</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Tree>
    <p:extLst>
      <p:ext uri="{BB962C8B-B14F-4D97-AF65-F5344CB8AC3E}">
        <p14:creationId xmlns:p14="http://schemas.microsoft.com/office/powerpoint/2010/main" val="218035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9"/>
        <p:cNvGrpSpPr/>
        <p:nvPr/>
      </p:nvGrpSpPr>
      <p:grpSpPr>
        <a:xfrm>
          <a:off x="0" y="0"/>
          <a:ext cx="0" cy="0"/>
          <a:chOff x="0" y="0"/>
          <a:chExt cx="0" cy="0"/>
        </a:xfrm>
      </p:grpSpPr>
      <p:sp>
        <p:nvSpPr>
          <p:cNvPr id="2340" name="Google Shape;2340;ge3792906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1" name="Google Shape;2341;ge3792906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65773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ge379290693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8" name="Google Shape;2348;ge37929069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5537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e3792907c7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5" name="Google Shape;2355;ge3792907c7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29648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4" name="Google Shape;207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9869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ge3792907c7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1" name="Google Shape;2361;ge3792907c7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85101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ge3792907c7_5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7" name="Google Shape;2367;ge3792907c7_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7927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0"/>
        <p:cNvGrpSpPr/>
        <p:nvPr/>
      </p:nvGrpSpPr>
      <p:grpSpPr>
        <a:xfrm>
          <a:off x="0" y="0"/>
          <a:ext cx="0" cy="0"/>
          <a:chOff x="0" y="0"/>
          <a:chExt cx="0" cy="0"/>
        </a:xfrm>
      </p:grpSpPr>
      <p:sp>
        <p:nvSpPr>
          <p:cNvPr id="2401" name="Google Shape;2401;ge3792907c7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2" name="Google Shape;2402;ge3792907c7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4089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e3792907c7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0" name="Google Shape;2410;ge3792907c7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24862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e3792907c7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7" name="Google Shape;2417;ge3792907c7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03348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2"/>
        <p:cNvGrpSpPr/>
        <p:nvPr/>
      </p:nvGrpSpPr>
      <p:grpSpPr>
        <a:xfrm>
          <a:off x="0" y="0"/>
          <a:ext cx="0" cy="0"/>
          <a:chOff x="0" y="0"/>
          <a:chExt cx="0" cy="0"/>
        </a:xfrm>
      </p:grpSpPr>
      <p:sp>
        <p:nvSpPr>
          <p:cNvPr id="2423" name="Google Shape;2423;ge3792907c7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4" name="Google Shape;2424;ge3792907c7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4040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2"/>
        <p:cNvGrpSpPr/>
        <p:nvPr/>
      </p:nvGrpSpPr>
      <p:grpSpPr>
        <a:xfrm>
          <a:off x="0" y="0"/>
          <a:ext cx="0" cy="0"/>
          <a:chOff x="0" y="0"/>
          <a:chExt cx="0" cy="0"/>
        </a:xfrm>
      </p:grpSpPr>
      <p:sp>
        <p:nvSpPr>
          <p:cNvPr id="2423" name="Google Shape;2423;ge3792907c7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4" name="Google Shape;2424;ge3792907c7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02763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3"/>
        <p:cNvGrpSpPr/>
        <p:nvPr/>
      </p:nvGrpSpPr>
      <p:grpSpPr>
        <a:xfrm>
          <a:off x="0" y="0"/>
          <a:ext cx="0" cy="0"/>
          <a:chOff x="0" y="0"/>
          <a:chExt cx="0" cy="0"/>
        </a:xfrm>
      </p:grpSpPr>
      <p:sp>
        <p:nvSpPr>
          <p:cNvPr id="2864" name="Google Shape;286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5" name="Google Shape;2865;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404644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e3792907c7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1" name="Google Shape;2431;ge3792907c7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36517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e3792907c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e3792907c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0853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ge18462ed8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6" name="Google Shape;2096;ge18462ed8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0498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e379290693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6" name="Google Shape;2446;ge379290693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4544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2" name="Google Shape;210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16319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ge18462e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9" name="Google Shape;2109;ge18462ed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5875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e37929069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e379290693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2772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e37929069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e37929069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043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61"/>
          <p:cNvSpPr txBox="1">
            <a:spLocks noGrp="1"/>
          </p:cNvSpPr>
          <p:nvPr>
            <p:ph type="ctrTitle"/>
          </p:nvPr>
        </p:nvSpPr>
        <p:spPr>
          <a:xfrm>
            <a:off x="1426500" y="1130675"/>
            <a:ext cx="62910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61"/>
          <p:cNvSpPr txBox="1">
            <a:spLocks noGrp="1"/>
          </p:cNvSpPr>
          <p:nvPr>
            <p:ph type="subTitle" idx="1"/>
          </p:nvPr>
        </p:nvSpPr>
        <p:spPr>
          <a:xfrm>
            <a:off x="720000" y="3220225"/>
            <a:ext cx="77040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61"/>
          <p:cNvPicPr preferRelativeResize="0"/>
          <p:nvPr/>
        </p:nvPicPr>
        <p:blipFill rotWithShape="1">
          <a:blip r:embed="rId2">
            <a:alphaModFix amt="66000"/>
          </a:blip>
          <a:srcRect/>
          <a:stretch/>
        </p:blipFill>
        <p:spPr>
          <a:xfrm rot="1326165" flipH="1">
            <a:off x="-1328945" y="-932567"/>
            <a:ext cx="3297389" cy="2276634"/>
          </a:xfrm>
          <a:prstGeom prst="rect">
            <a:avLst/>
          </a:prstGeom>
          <a:noFill/>
          <a:ln>
            <a:noFill/>
          </a:ln>
        </p:spPr>
      </p:pic>
      <p:pic>
        <p:nvPicPr>
          <p:cNvPr id="12" name="Google Shape;12;p61"/>
          <p:cNvPicPr preferRelativeResize="0"/>
          <p:nvPr/>
        </p:nvPicPr>
        <p:blipFill rotWithShape="1">
          <a:blip r:embed="rId3">
            <a:alphaModFix amt="64000"/>
          </a:blip>
          <a:srcRect/>
          <a:stretch/>
        </p:blipFill>
        <p:spPr>
          <a:xfrm rot="2440329">
            <a:off x="6865875" y="-711275"/>
            <a:ext cx="3592175" cy="3021601"/>
          </a:xfrm>
          <a:prstGeom prst="rect">
            <a:avLst/>
          </a:prstGeom>
          <a:noFill/>
          <a:ln>
            <a:noFill/>
          </a:ln>
        </p:spPr>
      </p:pic>
      <p:pic>
        <p:nvPicPr>
          <p:cNvPr id="13" name="Google Shape;13;p61"/>
          <p:cNvPicPr preferRelativeResize="0"/>
          <p:nvPr/>
        </p:nvPicPr>
        <p:blipFill rotWithShape="1">
          <a:blip r:embed="rId4">
            <a:alphaModFix amt="67000"/>
          </a:blip>
          <a:srcRect/>
          <a:stretch/>
        </p:blipFill>
        <p:spPr>
          <a:xfrm rot="5400000" flipH="1">
            <a:off x="-1871711" y="-356575"/>
            <a:ext cx="2894875" cy="2593326"/>
          </a:xfrm>
          <a:prstGeom prst="rect">
            <a:avLst/>
          </a:prstGeom>
          <a:noFill/>
          <a:ln>
            <a:noFill/>
          </a:ln>
        </p:spPr>
      </p:pic>
      <p:pic>
        <p:nvPicPr>
          <p:cNvPr id="14" name="Google Shape;14;p61"/>
          <p:cNvPicPr preferRelativeResize="0"/>
          <p:nvPr/>
        </p:nvPicPr>
        <p:blipFill rotWithShape="1">
          <a:blip r:embed="rId2">
            <a:alphaModFix amt="66000"/>
          </a:blip>
          <a:srcRect/>
          <a:stretch/>
        </p:blipFill>
        <p:spPr>
          <a:xfrm rot="1326165" flipH="1">
            <a:off x="-889245" y="3430558"/>
            <a:ext cx="3297389" cy="2276634"/>
          </a:xfrm>
          <a:prstGeom prst="rect">
            <a:avLst/>
          </a:prstGeom>
          <a:noFill/>
          <a:ln>
            <a:noFill/>
          </a:ln>
        </p:spPr>
      </p:pic>
      <p:pic>
        <p:nvPicPr>
          <p:cNvPr id="15" name="Google Shape;15;p61"/>
          <p:cNvPicPr preferRelativeResize="0"/>
          <p:nvPr/>
        </p:nvPicPr>
        <p:blipFill rotWithShape="1">
          <a:blip r:embed="rId5">
            <a:alphaModFix amt="82000"/>
          </a:blip>
          <a:srcRect/>
          <a:stretch/>
        </p:blipFill>
        <p:spPr>
          <a:xfrm rot="10670981">
            <a:off x="6959826" y="3022524"/>
            <a:ext cx="3632875" cy="2999026"/>
          </a:xfrm>
          <a:prstGeom prst="rect">
            <a:avLst/>
          </a:prstGeom>
          <a:noFill/>
          <a:ln>
            <a:noFill/>
          </a:ln>
        </p:spPr>
      </p:pic>
      <p:grpSp>
        <p:nvGrpSpPr>
          <p:cNvPr id="16" name="Google Shape;16;p61"/>
          <p:cNvGrpSpPr/>
          <p:nvPr/>
        </p:nvGrpSpPr>
        <p:grpSpPr>
          <a:xfrm rot="-2700000">
            <a:off x="381980" y="2801012"/>
            <a:ext cx="1344349" cy="2469678"/>
            <a:chOff x="272875" y="1419395"/>
            <a:chExt cx="255950" cy="563168"/>
          </a:xfrm>
        </p:grpSpPr>
        <p:sp>
          <p:nvSpPr>
            <p:cNvPr id="17" name="Google Shape;17;p6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6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6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6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6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6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6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6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6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6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6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6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6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6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6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6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6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6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6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6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6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6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6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6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6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6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6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6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6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6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6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6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6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 name="Google Shape;52;p61"/>
          <p:cNvGrpSpPr/>
          <p:nvPr/>
        </p:nvGrpSpPr>
        <p:grpSpPr>
          <a:xfrm rot="-2700000">
            <a:off x="7112113" y="-364316"/>
            <a:ext cx="1344349" cy="1995327"/>
            <a:chOff x="272875" y="1527563"/>
            <a:chExt cx="255950" cy="455000"/>
          </a:xfrm>
        </p:grpSpPr>
        <p:sp>
          <p:nvSpPr>
            <p:cNvPr id="53" name="Google Shape;53;p6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6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6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6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6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6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6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6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6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6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6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6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6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6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6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6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6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6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6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6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6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6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6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6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6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6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6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6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6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6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6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6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6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6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6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 name="Google Shape;88;p61"/>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5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753"/>
        <p:cNvGrpSpPr/>
        <p:nvPr/>
      </p:nvGrpSpPr>
      <p:grpSpPr>
        <a:xfrm>
          <a:off x="0" y="0"/>
          <a:ext cx="0" cy="0"/>
          <a:chOff x="0" y="0"/>
          <a:chExt cx="0" cy="0"/>
        </a:xfrm>
      </p:grpSpPr>
      <p:pic>
        <p:nvPicPr>
          <p:cNvPr id="1754" name="Google Shape;1754;p90"/>
          <p:cNvPicPr preferRelativeResize="0"/>
          <p:nvPr/>
        </p:nvPicPr>
        <p:blipFill rotWithShape="1">
          <a:blip r:embed="rId2">
            <a:alphaModFix amt="76000"/>
          </a:blip>
          <a:srcRect/>
          <a:stretch/>
        </p:blipFill>
        <p:spPr>
          <a:xfrm rot="2453973">
            <a:off x="1248590" y="2532214"/>
            <a:ext cx="4232748" cy="1576274"/>
          </a:xfrm>
          <a:prstGeom prst="rect">
            <a:avLst/>
          </a:prstGeom>
          <a:noFill/>
          <a:ln>
            <a:noFill/>
          </a:ln>
        </p:spPr>
      </p:pic>
      <p:pic>
        <p:nvPicPr>
          <p:cNvPr id="1755" name="Google Shape;1755;p90"/>
          <p:cNvPicPr preferRelativeResize="0"/>
          <p:nvPr/>
        </p:nvPicPr>
        <p:blipFill rotWithShape="1">
          <a:blip r:embed="rId2">
            <a:alphaModFix amt="76000"/>
          </a:blip>
          <a:srcRect/>
          <a:stretch/>
        </p:blipFill>
        <p:spPr>
          <a:xfrm rot="2453973">
            <a:off x="-1738310" y="4081814"/>
            <a:ext cx="4232748" cy="1576274"/>
          </a:xfrm>
          <a:prstGeom prst="rect">
            <a:avLst/>
          </a:prstGeom>
          <a:noFill/>
          <a:ln>
            <a:noFill/>
          </a:ln>
        </p:spPr>
      </p:pic>
      <p:pic>
        <p:nvPicPr>
          <p:cNvPr id="1756" name="Google Shape;1756;p90"/>
          <p:cNvPicPr preferRelativeResize="0"/>
          <p:nvPr/>
        </p:nvPicPr>
        <p:blipFill rotWithShape="1">
          <a:blip r:embed="rId3">
            <a:alphaModFix amt="76000"/>
          </a:blip>
          <a:srcRect/>
          <a:stretch/>
        </p:blipFill>
        <p:spPr>
          <a:xfrm rot="2453973">
            <a:off x="6716115" y="-248136"/>
            <a:ext cx="4232748" cy="1576274"/>
          </a:xfrm>
          <a:prstGeom prst="rect">
            <a:avLst/>
          </a:prstGeom>
          <a:noFill/>
          <a:ln>
            <a:noFill/>
          </a:ln>
        </p:spPr>
      </p:pic>
      <p:pic>
        <p:nvPicPr>
          <p:cNvPr id="1757" name="Google Shape;1757;p90"/>
          <p:cNvPicPr preferRelativeResize="0"/>
          <p:nvPr/>
        </p:nvPicPr>
        <p:blipFill rotWithShape="1">
          <a:blip r:embed="rId4">
            <a:alphaModFix amt="47000"/>
          </a:blip>
          <a:srcRect/>
          <a:stretch/>
        </p:blipFill>
        <p:spPr>
          <a:xfrm rot="10800000">
            <a:off x="1630988" y="143888"/>
            <a:ext cx="5882026" cy="4855727"/>
          </a:xfrm>
          <a:prstGeom prst="rect">
            <a:avLst/>
          </a:prstGeom>
          <a:noFill/>
          <a:ln>
            <a:noFill/>
          </a:ln>
        </p:spPr>
      </p:pic>
      <p:grpSp>
        <p:nvGrpSpPr>
          <p:cNvPr id="1758" name="Google Shape;1758;p90"/>
          <p:cNvGrpSpPr/>
          <p:nvPr/>
        </p:nvGrpSpPr>
        <p:grpSpPr>
          <a:xfrm rot="-2700000">
            <a:off x="167955" y="3080962"/>
            <a:ext cx="1344349" cy="2469678"/>
            <a:chOff x="272875" y="1419395"/>
            <a:chExt cx="255950" cy="563168"/>
          </a:xfrm>
        </p:grpSpPr>
        <p:sp>
          <p:nvSpPr>
            <p:cNvPr id="1759" name="Google Shape;1759;p9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9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9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9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9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9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9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9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9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9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9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9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9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9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9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9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9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9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9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9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9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9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9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9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9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9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9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9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9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9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9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9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9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9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9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4" name="Google Shape;1794;p90"/>
          <p:cNvGrpSpPr/>
          <p:nvPr/>
        </p:nvGrpSpPr>
        <p:grpSpPr>
          <a:xfrm rot="-2700000">
            <a:off x="8026513" y="-183341"/>
            <a:ext cx="1344349" cy="1995327"/>
            <a:chOff x="272875" y="1527563"/>
            <a:chExt cx="255950" cy="455000"/>
          </a:xfrm>
        </p:grpSpPr>
        <p:sp>
          <p:nvSpPr>
            <p:cNvPr id="1795" name="Google Shape;1795;p9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9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9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9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9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9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9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9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9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9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9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9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9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9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9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9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9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9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9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9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9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9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9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9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9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9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9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9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9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9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9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9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9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9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9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30" name="Google Shape;1830;p90"/>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831"/>
        <p:cNvGrpSpPr/>
        <p:nvPr/>
      </p:nvGrpSpPr>
      <p:grpSpPr>
        <a:xfrm>
          <a:off x="0" y="0"/>
          <a:ext cx="0" cy="0"/>
          <a:chOff x="0" y="0"/>
          <a:chExt cx="0" cy="0"/>
        </a:xfrm>
      </p:grpSpPr>
      <p:pic>
        <p:nvPicPr>
          <p:cNvPr id="1832" name="Google Shape;1832;p91"/>
          <p:cNvPicPr preferRelativeResize="0"/>
          <p:nvPr/>
        </p:nvPicPr>
        <p:blipFill rotWithShape="1">
          <a:blip r:embed="rId2">
            <a:alphaModFix amt="66000"/>
          </a:blip>
          <a:srcRect/>
          <a:stretch/>
        </p:blipFill>
        <p:spPr>
          <a:xfrm rot="5399990" flipH="1">
            <a:off x="7705516" y="-598319"/>
            <a:ext cx="3297389" cy="2276637"/>
          </a:xfrm>
          <a:prstGeom prst="rect">
            <a:avLst/>
          </a:prstGeom>
          <a:noFill/>
          <a:ln>
            <a:noFill/>
          </a:ln>
        </p:spPr>
      </p:pic>
      <p:grpSp>
        <p:nvGrpSpPr>
          <p:cNvPr id="1833" name="Google Shape;1833;p91"/>
          <p:cNvGrpSpPr/>
          <p:nvPr/>
        </p:nvGrpSpPr>
        <p:grpSpPr>
          <a:xfrm rot="-987768">
            <a:off x="7751817" y="-266278"/>
            <a:ext cx="1344359" cy="1995308"/>
            <a:chOff x="272875" y="1527563"/>
            <a:chExt cx="255950" cy="455000"/>
          </a:xfrm>
        </p:grpSpPr>
        <p:sp>
          <p:nvSpPr>
            <p:cNvPr id="1834" name="Google Shape;1834;p9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9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9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9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9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9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9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9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9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9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9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9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9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9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9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9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9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9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9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9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9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9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9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9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9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9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9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9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9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9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9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9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9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9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9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69" name="Google Shape;1869;p91"/>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pic>
        <p:nvPicPr>
          <p:cNvPr id="1870" name="Google Shape;1870;p91"/>
          <p:cNvPicPr preferRelativeResize="0"/>
          <p:nvPr/>
        </p:nvPicPr>
        <p:blipFill rotWithShape="1">
          <a:blip r:embed="rId4">
            <a:alphaModFix amt="76000"/>
          </a:blip>
          <a:srcRect/>
          <a:stretch/>
        </p:blipFill>
        <p:spPr>
          <a:xfrm rot="363351">
            <a:off x="802621" y="4291783"/>
            <a:ext cx="7605804" cy="2832383"/>
          </a:xfrm>
          <a:prstGeom prst="rect">
            <a:avLst/>
          </a:prstGeom>
          <a:noFill/>
          <a:ln>
            <a:noFill/>
          </a:ln>
        </p:spPr>
      </p:pic>
      <p:sp>
        <p:nvSpPr>
          <p:cNvPr id="1871" name="Google Shape;1871;p91"/>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872"/>
        <p:cNvGrpSpPr/>
        <p:nvPr/>
      </p:nvGrpSpPr>
      <p:grpSpPr>
        <a:xfrm>
          <a:off x="0" y="0"/>
          <a:ext cx="0" cy="0"/>
          <a:chOff x="0" y="0"/>
          <a:chExt cx="0" cy="0"/>
        </a:xfrm>
      </p:grpSpPr>
      <p:pic>
        <p:nvPicPr>
          <p:cNvPr id="1873" name="Google Shape;1873;p92"/>
          <p:cNvPicPr preferRelativeResize="0"/>
          <p:nvPr/>
        </p:nvPicPr>
        <p:blipFill rotWithShape="1">
          <a:blip r:embed="rId2">
            <a:alphaModFix amt="66000"/>
          </a:blip>
          <a:srcRect/>
          <a:stretch/>
        </p:blipFill>
        <p:spPr>
          <a:xfrm rot="-2343514" flipH="1">
            <a:off x="-1166545" y="-1270720"/>
            <a:ext cx="3297389" cy="2276638"/>
          </a:xfrm>
          <a:prstGeom prst="rect">
            <a:avLst/>
          </a:prstGeom>
          <a:noFill/>
          <a:ln>
            <a:noFill/>
          </a:ln>
        </p:spPr>
      </p:pic>
      <p:grpSp>
        <p:nvGrpSpPr>
          <p:cNvPr id="1874" name="Google Shape;1874;p92"/>
          <p:cNvGrpSpPr/>
          <p:nvPr/>
        </p:nvGrpSpPr>
        <p:grpSpPr>
          <a:xfrm rot="-8099954">
            <a:off x="15431" y="-572435"/>
            <a:ext cx="1344367" cy="1995327"/>
            <a:chOff x="272875" y="1527563"/>
            <a:chExt cx="255950" cy="455000"/>
          </a:xfrm>
        </p:grpSpPr>
        <p:sp>
          <p:nvSpPr>
            <p:cNvPr id="1875" name="Google Shape;1875;p9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9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9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9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9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9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9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9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9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9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9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9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9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9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9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9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9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9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9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9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9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9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9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9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9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9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9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9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9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9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9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9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9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9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9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10" name="Google Shape;1910;p92"/>
          <p:cNvPicPr preferRelativeResize="0"/>
          <p:nvPr/>
        </p:nvPicPr>
        <p:blipFill rotWithShape="1">
          <a:blip r:embed="rId3">
            <a:alphaModFix amt="74000"/>
          </a:blip>
          <a:srcRect/>
          <a:stretch/>
        </p:blipFill>
        <p:spPr>
          <a:xfrm rot="-5809801" flipH="1">
            <a:off x="7609918" y="-1097658"/>
            <a:ext cx="2894870" cy="2593321"/>
          </a:xfrm>
          <a:prstGeom prst="rect">
            <a:avLst/>
          </a:prstGeom>
          <a:noFill/>
          <a:ln>
            <a:noFill/>
          </a:ln>
        </p:spPr>
      </p:pic>
      <p:pic>
        <p:nvPicPr>
          <p:cNvPr id="1911" name="Google Shape;1911;p92"/>
          <p:cNvPicPr preferRelativeResize="0"/>
          <p:nvPr/>
        </p:nvPicPr>
        <p:blipFill rotWithShape="1">
          <a:blip r:embed="rId4">
            <a:alphaModFix amt="76000"/>
          </a:blip>
          <a:srcRect/>
          <a:stretch/>
        </p:blipFill>
        <p:spPr>
          <a:xfrm rot="10754694">
            <a:off x="2497948" y="4487275"/>
            <a:ext cx="7605809" cy="2832381"/>
          </a:xfrm>
          <a:prstGeom prst="rect">
            <a:avLst/>
          </a:prstGeom>
          <a:noFill/>
          <a:ln>
            <a:noFill/>
          </a:ln>
        </p:spPr>
      </p:pic>
      <p:grpSp>
        <p:nvGrpSpPr>
          <p:cNvPr id="1912" name="Google Shape;1912;p92"/>
          <p:cNvGrpSpPr/>
          <p:nvPr/>
        </p:nvGrpSpPr>
        <p:grpSpPr>
          <a:xfrm flipH="1">
            <a:off x="-624375" y="3487614"/>
            <a:ext cx="1344377" cy="2469659"/>
            <a:chOff x="272875" y="1419395"/>
            <a:chExt cx="255950" cy="563168"/>
          </a:xfrm>
        </p:grpSpPr>
        <p:sp>
          <p:nvSpPr>
            <p:cNvPr id="1913" name="Google Shape;1913;p9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9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9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9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9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9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9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9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9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9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9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9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9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9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9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9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9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9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9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9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9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9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9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9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9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9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9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9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9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9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9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9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9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9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9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1948"/>
        <p:cNvGrpSpPr/>
        <p:nvPr/>
      </p:nvGrpSpPr>
      <p:grpSpPr>
        <a:xfrm>
          <a:off x="0" y="0"/>
          <a:ext cx="0" cy="0"/>
          <a:chOff x="0" y="0"/>
          <a:chExt cx="0" cy="0"/>
        </a:xfrm>
      </p:grpSpPr>
      <p:pic>
        <p:nvPicPr>
          <p:cNvPr id="1949" name="Google Shape;1949;p93"/>
          <p:cNvPicPr preferRelativeResize="0"/>
          <p:nvPr/>
        </p:nvPicPr>
        <p:blipFill rotWithShape="1">
          <a:blip r:embed="rId2">
            <a:alphaModFix amt="64000"/>
          </a:blip>
          <a:srcRect/>
          <a:stretch/>
        </p:blipFill>
        <p:spPr>
          <a:xfrm rot="5400000">
            <a:off x="6963311" y="-630813"/>
            <a:ext cx="3592176" cy="3021600"/>
          </a:xfrm>
          <a:prstGeom prst="rect">
            <a:avLst/>
          </a:prstGeom>
          <a:noFill/>
          <a:ln>
            <a:noFill/>
          </a:ln>
        </p:spPr>
      </p:pic>
      <p:pic>
        <p:nvPicPr>
          <p:cNvPr id="1950" name="Google Shape;1950;p93"/>
          <p:cNvPicPr preferRelativeResize="0"/>
          <p:nvPr/>
        </p:nvPicPr>
        <p:blipFill rotWithShape="1">
          <a:blip r:embed="rId3">
            <a:alphaModFix amt="66000"/>
          </a:blip>
          <a:srcRect/>
          <a:stretch/>
        </p:blipFill>
        <p:spPr>
          <a:xfrm rot="1326165" flipH="1">
            <a:off x="-191445" y="4128883"/>
            <a:ext cx="3297389" cy="2276634"/>
          </a:xfrm>
          <a:prstGeom prst="rect">
            <a:avLst/>
          </a:prstGeom>
          <a:noFill/>
          <a:ln>
            <a:noFill/>
          </a:ln>
        </p:spPr>
      </p:pic>
      <p:grpSp>
        <p:nvGrpSpPr>
          <p:cNvPr id="1951" name="Google Shape;1951;p93"/>
          <p:cNvGrpSpPr/>
          <p:nvPr/>
        </p:nvGrpSpPr>
        <p:grpSpPr>
          <a:xfrm rot="-2700000">
            <a:off x="8026513" y="-183341"/>
            <a:ext cx="1344349" cy="1995327"/>
            <a:chOff x="272875" y="1527563"/>
            <a:chExt cx="255950" cy="455000"/>
          </a:xfrm>
        </p:grpSpPr>
        <p:sp>
          <p:nvSpPr>
            <p:cNvPr id="1952" name="Google Shape;1952;p9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9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9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9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9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9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9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9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9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9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9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9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9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9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9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9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9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9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9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9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9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9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9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9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9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9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9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9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9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9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9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9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9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9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9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87" name="Google Shape;1987;p93"/>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88" name="Google Shape;1988;p93"/>
          <p:cNvPicPr preferRelativeResize="0"/>
          <p:nvPr/>
        </p:nvPicPr>
        <p:blipFill rotWithShape="1">
          <a:blip r:embed="rId4">
            <a:alphaModFix amt="74000"/>
          </a:blip>
          <a:srcRect/>
          <a:stretch/>
        </p:blipFill>
        <p:spPr>
          <a:xfrm rot="7675040">
            <a:off x="2669916" y="-1516164"/>
            <a:ext cx="2894877" cy="2593327"/>
          </a:xfrm>
          <a:prstGeom prst="rect">
            <a:avLst/>
          </a:prstGeom>
          <a:noFill/>
          <a:ln>
            <a:noFill/>
          </a:ln>
        </p:spPr>
      </p:pic>
      <p:pic>
        <p:nvPicPr>
          <p:cNvPr id="1989" name="Google Shape;1989;p93"/>
          <p:cNvPicPr preferRelativeResize="0"/>
          <p:nvPr/>
        </p:nvPicPr>
        <p:blipFill rotWithShape="1">
          <a:blip r:embed="rId5">
            <a:alphaModFix amt="74000"/>
          </a:blip>
          <a:src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1990"/>
        <p:cNvGrpSpPr/>
        <p:nvPr/>
      </p:nvGrpSpPr>
      <p:grpSpPr>
        <a:xfrm>
          <a:off x="0" y="0"/>
          <a:ext cx="0" cy="0"/>
          <a:chOff x="0" y="0"/>
          <a:chExt cx="0" cy="0"/>
        </a:xfrm>
      </p:grpSpPr>
      <p:pic>
        <p:nvPicPr>
          <p:cNvPr id="1991" name="Google Shape;1991;p94"/>
          <p:cNvPicPr preferRelativeResize="0"/>
          <p:nvPr/>
        </p:nvPicPr>
        <p:blipFill rotWithShape="1">
          <a:blip r:embed="rId2">
            <a:alphaModFix amt="66000"/>
          </a:blip>
          <a:srcRect/>
          <a:stretch/>
        </p:blipFill>
        <p:spPr>
          <a:xfrm rot="5399990" flipH="1">
            <a:off x="7705516" y="-598319"/>
            <a:ext cx="3297389" cy="2276637"/>
          </a:xfrm>
          <a:prstGeom prst="rect">
            <a:avLst/>
          </a:prstGeom>
          <a:noFill/>
          <a:ln>
            <a:noFill/>
          </a:ln>
        </p:spPr>
      </p:pic>
      <p:grpSp>
        <p:nvGrpSpPr>
          <p:cNvPr id="1992" name="Google Shape;1992;p94"/>
          <p:cNvGrpSpPr/>
          <p:nvPr/>
        </p:nvGrpSpPr>
        <p:grpSpPr>
          <a:xfrm rot="-987768">
            <a:off x="7751817" y="-266278"/>
            <a:ext cx="1344359" cy="1995308"/>
            <a:chOff x="272875" y="1527563"/>
            <a:chExt cx="255950" cy="455000"/>
          </a:xfrm>
        </p:grpSpPr>
        <p:sp>
          <p:nvSpPr>
            <p:cNvPr id="1993" name="Google Shape;1993;p9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9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9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9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9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9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9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9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9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9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9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9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9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9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9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9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9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9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9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9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9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9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9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9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9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9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9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9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9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9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9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9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9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9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9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28" name="Google Shape;2028;p94"/>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pic>
        <p:nvPicPr>
          <p:cNvPr id="2029" name="Google Shape;2029;p94"/>
          <p:cNvPicPr preferRelativeResize="0"/>
          <p:nvPr/>
        </p:nvPicPr>
        <p:blipFill rotWithShape="1">
          <a:blip r:embed="rId4">
            <a:alphaModFix amt="76000"/>
          </a:blip>
          <a:srcRect/>
          <a:stretch/>
        </p:blipFill>
        <p:spPr>
          <a:xfrm rot="363351">
            <a:off x="802621" y="4291783"/>
            <a:ext cx="7605804" cy="2832383"/>
          </a:xfrm>
          <a:prstGeom prst="rect">
            <a:avLst/>
          </a:prstGeom>
          <a:noFill/>
          <a:ln>
            <a:noFill/>
          </a:ln>
        </p:spPr>
      </p:pic>
      <p:sp>
        <p:nvSpPr>
          <p:cNvPr id="2030" name="Google Shape;2030;p9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9"/>
        <p:cNvGrpSpPr/>
        <p:nvPr/>
      </p:nvGrpSpPr>
      <p:grpSpPr>
        <a:xfrm>
          <a:off x="0" y="0"/>
          <a:ext cx="0" cy="0"/>
          <a:chOff x="0" y="0"/>
          <a:chExt cx="0" cy="0"/>
        </a:xfrm>
      </p:grpSpPr>
      <p:pic>
        <p:nvPicPr>
          <p:cNvPr id="90" name="Google Shape;90;p62"/>
          <p:cNvPicPr preferRelativeResize="0"/>
          <p:nvPr/>
        </p:nvPicPr>
        <p:blipFill rotWithShape="1">
          <a:blip r:embed="rId2">
            <a:alphaModFix amt="66000"/>
          </a:blip>
          <a:srcRect/>
          <a:stretch/>
        </p:blipFill>
        <p:spPr>
          <a:xfrm rot="-1538275" flipH="1">
            <a:off x="-1241959" y="-985041"/>
            <a:ext cx="3297390" cy="2276635"/>
          </a:xfrm>
          <a:prstGeom prst="rect">
            <a:avLst/>
          </a:prstGeom>
          <a:noFill/>
          <a:ln>
            <a:noFill/>
          </a:ln>
        </p:spPr>
      </p:pic>
      <p:sp>
        <p:nvSpPr>
          <p:cNvPr id="91" name="Google Shape;91;p62"/>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2" name="Google Shape;92;p62"/>
          <p:cNvGrpSpPr/>
          <p:nvPr/>
        </p:nvGrpSpPr>
        <p:grpSpPr>
          <a:xfrm rot="3559955">
            <a:off x="-42012" y="-631342"/>
            <a:ext cx="1344348" cy="1995332"/>
            <a:chOff x="272875" y="1527563"/>
            <a:chExt cx="255950" cy="455000"/>
          </a:xfrm>
        </p:grpSpPr>
        <p:sp>
          <p:nvSpPr>
            <p:cNvPr id="93" name="Google Shape;93;p6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6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6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6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6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6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6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6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6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6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6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6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6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6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6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6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6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6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6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6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6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6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6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6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6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6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6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6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6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6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6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6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6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6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6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28" name="Google Shape;128;p62"/>
          <p:cNvPicPr preferRelativeResize="0"/>
          <p:nvPr/>
        </p:nvPicPr>
        <p:blipFill rotWithShape="1">
          <a:blip r:embed="rId3">
            <a:alphaModFix amt="74000"/>
          </a:blip>
          <a:srcRect/>
          <a:stretch/>
        </p:blipFill>
        <p:spPr>
          <a:xfrm rot="-10024386">
            <a:off x="7156213" y="-1143378"/>
            <a:ext cx="2894879" cy="2593329"/>
          </a:xfrm>
          <a:prstGeom prst="rect">
            <a:avLst/>
          </a:prstGeom>
          <a:noFill/>
          <a:ln>
            <a:noFill/>
          </a:ln>
        </p:spPr>
      </p:pic>
      <p:pic>
        <p:nvPicPr>
          <p:cNvPr id="129" name="Google Shape;129;p62"/>
          <p:cNvPicPr preferRelativeResize="0"/>
          <p:nvPr/>
        </p:nvPicPr>
        <p:blipFill rotWithShape="1">
          <a:blip r:embed="rId4">
            <a:alphaModFix amt="74000"/>
          </a:blip>
          <a:srcRect/>
          <a:stretch/>
        </p:blipFill>
        <p:spPr>
          <a:xfrm rot="-7120613" flipH="1">
            <a:off x="5305666" y="-1758350"/>
            <a:ext cx="2894876" cy="2593327"/>
          </a:xfrm>
          <a:prstGeom prst="rect">
            <a:avLst/>
          </a:prstGeom>
          <a:noFill/>
          <a:ln>
            <a:noFill/>
          </a:ln>
        </p:spPr>
      </p:pic>
      <p:sp>
        <p:nvSpPr>
          <p:cNvPr id="130" name="Google Shape;130;p62"/>
          <p:cNvSpPr txBox="1">
            <a:spLocks noGrp="1"/>
          </p:cNvSpPr>
          <p:nvPr>
            <p:ph type="title"/>
          </p:nvPr>
        </p:nvSpPr>
        <p:spPr>
          <a:xfrm>
            <a:off x="3170031" y="3417401"/>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31" name="Google Shape;131;p62"/>
          <p:cNvSpPr txBox="1">
            <a:spLocks noGrp="1"/>
          </p:cNvSpPr>
          <p:nvPr>
            <p:ph type="title" idx="2"/>
          </p:nvPr>
        </p:nvSpPr>
        <p:spPr>
          <a:xfrm>
            <a:off x="5686543" y="3417401"/>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32" name="Google Shape;132;p62"/>
          <p:cNvSpPr txBox="1">
            <a:spLocks noGrp="1"/>
          </p:cNvSpPr>
          <p:nvPr>
            <p:ph type="title" idx="3"/>
          </p:nvPr>
        </p:nvSpPr>
        <p:spPr>
          <a:xfrm>
            <a:off x="5697526" y="1667000"/>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33" name="Google Shape;133;p62"/>
          <p:cNvSpPr txBox="1">
            <a:spLocks noGrp="1"/>
          </p:cNvSpPr>
          <p:nvPr>
            <p:ph type="title" idx="4"/>
          </p:nvPr>
        </p:nvSpPr>
        <p:spPr>
          <a:xfrm>
            <a:off x="637282" y="3444201"/>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34" name="Google Shape;134;p62"/>
          <p:cNvSpPr txBox="1">
            <a:spLocks noGrp="1"/>
          </p:cNvSpPr>
          <p:nvPr>
            <p:ph type="title" idx="5"/>
          </p:nvPr>
        </p:nvSpPr>
        <p:spPr>
          <a:xfrm>
            <a:off x="637282" y="1667000"/>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35" name="Google Shape;135;p62"/>
          <p:cNvSpPr txBox="1">
            <a:spLocks noGrp="1"/>
          </p:cNvSpPr>
          <p:nvPr>
            <p:ph type="title" idx="6"/>
          </p:nvPr>
        </p:nvSpPr>
        <p:spPr>
          <a:xfrm>
            <a:off x="3170031" y="1667000"/>
            <a:ext cx="10368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36" name="Google Shape;136;p62"/>
          <p:cNvSpPr txBox="1">
            <a:spLocks noGrp="1"/>
          </p:cNvSpPr>
          <p:nvPr>
            <p:ph type="ctrTitle" idx="7"/>
          </p:nvPr>
        </p:nvSpPr>
        <p:spPr>
          <a:xfrm>
            <a:off x="4160248" y="326740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37" name="Google Shape;137;p62"/>
          <p:cNvSpPr txBox="1">
            <a:spLocks noGrp="1"/>
          </p:cNvSpPr>
          <p:nvPr>
            <p:ph type="subTitle" idx="1"/>
          </p:nvPr>
        </p:nvSpPr>
        <p:spPr>
          <a:xfrm>
            <a:off x="4160247" y="3572896"/>
            <a:ext cx="1821000" cy="81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62"/>
          <p:cNvSpPr txBox="1">
            <a:spLocks noGrp="1"/>
          </p:cNvSpPr>
          <p:nvPr>
            <p:ph type="ctrTitle" idx="8"/>
          </p:nvPr>
        </p:nvSpPr>
        <p:spPr>
          <a:xfrm>
            <a:off x="6688381" y="326740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39" name="Google Shape;139;p62"/>
          <p:cNvSpPr txBox="1">
            <a:spLocks noGrp="1"/>
          </p:cNvSpPr>
          <p:nvPr>
            <p:ph type="subTitle" idx="9"/>
          </p:nvPr>
        </p:nvSpPr>
        <p:spPr>
          <a:xfrm>
            <a:off x="6688378" y="3572896"/>
            <a:ext cx="1821000" cy="81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62"/>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41" name="Google Shape;141;p62"/>
          <p:cNvSpPr txBox="1">
            <a:spLocks noGrp="1"/>
          </p:cNvSpPr>
          <p:nvPr>
            <p:ph type="ctrTitle" idx="13"/>
          </p:nvPr>
        </p:nvSpPr>
        <p:spPr>
          <a:xfrm>
            <a:off x="6688650" y="149005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42" name="Google Shape;142;p62"/>
          <p:cNvSpPr txBox="1">
            <a:spLocks noGrp="1"/>
          </p:cNvSpPr>
          <p:nvPr>
            <p:ph type="subTitle" idx="14"/>
          </p:nvPr>
        </p:nvSpPr>
        <p:spPr>
          <a:xfrm>
            <a:off x="6688665" y="1791550"/>
            <a:ext cx="1821000" cy="79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62"/>
          <p:cNvSpPr txBox="1">
            <a:spLocks noGrp="1"/>
          </p:cNvSpPr>
          <p:nvPr>
            <p:ph type="ctrTitle" idx="15"/>
          </p:nvPr>
        </p:nvSpPr>
        <p:spPr>
          <a:xfrm>
            <a:off x="1622668" y="326740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44" name="Google Shape;144;p62"/>
          <p:cNvSpPr txBox="1">
            <a:spLocks noGrp="1"/>
          </p:cNvSpPr>
          <p:nvPr>
            <p:ph type="subTitle" idx="16"/>
          </p:nvPr>
        </p:nvSpPr>
        <p:spPr>
          <a:xfrm>
            <a:off x="1622669" y="3572896"/>
            <a:ext cx="1821000" cy="81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62"/>
          <p:cNvSpPr txBox="1">
            <a:spLocks noGrp="1"/>
          </p:cNvSpPr>
          <p:nvPr>
            <p:ph type="ctrTitle" idx="17"/>
          </p:nvPr>
        </p:nvSpPr>
        <p:spPr>
          <a:xfrm>
            <a:off x="1622668" y="149005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46" name="Google Shape;146;p62"/>
          <p:cNvSpPr txBox="1">
            <a:spLocks noGrp="1"/>
          </p:cNvSpPr>
          <p:nvPr>
            <p:ph type="subTitle" idx="18"/>
          </p:nvPr>
        </p:nvSpPr>
        <p:spPr>
          <a:xfrm>
            <a:off x="1622669" y="1791550"/>
            <a:ext cx="1821000" cy="79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62"/>
          <p:cNvSpPr txBox="1">
            <a:spLocks noGrp="1"/>
          </p:cNvSpPr>
          <p:nvPr>
            <p:ph type="ctrTitle" idx="19"/>
          </p:nvPr>
        </p:nvSpPr>
        <p:spPr>
          <a:xfrm>
            <a:off x="4160243" y="1490050"/>
            <a:ext cx="1821000" cy="45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148" name="Google Shape;148;p62"/>
          <p:cNvSpPr txBox="1">
            <a:spLocks noGrp="1"/>
          </p:cNvSpPr>
          <p:nvPr>
            <p:ph type="subTitle" idx="20"/>
          </p:nvPr>
        </p:nvSpPr>
        <p:spPr>
          <a:xfrm>
            <a:off x="4160258" y="1791550"/>
            <a:ext cx="1821000" cy="79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62"/>
          <p:cNvSpPr txBox="1">
            <a:spLocks noGrp="1"/>
          </p:cNvSpPr>
          <p:nvPr>
            <p:ph type="ctrTitle" idx="21"/>
          </p:nvPr>
        </p:nvSpPr>
        <p:spPr>
          <a:xfrm>
            <a:off x="720000" y="342524"/>
            <a:ext cx="7704000" cy="5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50"/>
        <p:cNvGrpSpPr/>
        <p:nvPr/>
      </p:nvGrpSpPr>
      <p:grpSpPr>
        <a:xfrm>
          <a:off x="0" y="0"/>
          <a:ext cx="0" cy="0"/>
          <a:chOff x="0" y="0"/>
          <a:chExt cx="0" cy="0"/>
        </a:xfrm>
      </p:grpSpPr>
      <p:sp>
        <p:nvSpPr>
          <p:cNvPr id="151" name="Google Shape;151;p63"/>
          <p:cNvSpPr txBox="1">
            <a:spLocks noGrp="1"/>
          </p:cNvSpPr>
          <p:nvPr>
            <p:ph type="subTitle" idx="1"/>
          </p:nvPr>
        </p:nvSpPr>
        <p:spPr>
          <a:xfrm>
            <a:off x="671450" y="2555700"/>
            <a:ext cx="3566700" cy="1166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152" name="Google Shape;152;p63"/>
          <p:cNvSpPr txBox="1">
            <a:spLocks noGrp="1"/>
          </p:cNvSpPr>
          <p:nvPr>
            <p:ph type="ctrTitle"/>
          </p:nvPr>
        </p:nvSpPr>
        <p:spPr>
          <a:xfrm>
            <a:off x="671450" y="1875052"/>
            <a:ext cx="2604300" cy="573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pic>
        <p:nvPicPr>
          <p:cNvPr id="153" name="Google Shape;153;p63"/>
          <p:cNvPicPr preferRelativeResize="0"/>
          <p:nvPr/>
        </p:nvPicPr>
        <p:blipFill rotWithShape="1">
          <a:blip r:embed="rId2">
            <a:alphaModFix amt="64000"/>
          </a:blip>
          <a:srcRect/>
          <a:stretch/>
        </p:blipFill>
        <p:spPr>
          <a:xfrm rot="5400000">
            <a:off x="6963311" y="-630813"/>
            <a:ext cx="3592176" cy="3021600"/>
          </a:xfrm>
          <a:prstGeom prst="rect">
            <a:avLst/>
          </a:prstGeom>
          <a:noFill/>
          <a:ln>
            <a:noFill/>
          </a:ln>
        </p:spPr>
      </p:pic>
      <p:pic>
        <p:nvPicPr>
          <p:cNvPr id="154" name="Google Shape;154;p63"/>
          <p:cNvPicPr preferRelativeResize="0"/>
          <p:nvPr/>
        </p:nvPicPr>
        <p:blipFill rotWithShape="1">
          <a:blip r:embed="rId3">
            <a:alphaModFix amt="66000"/>
          </a:blip>
          <a:srcRect/>
          <a:stretch/>
        </p:blipFill>
        <p:spPr>
          <a:xfrm rot="1326165" flipH="1">
            <a:off x="-191445" y="4128883"/>
            <a:ext cx="3297389" cy="2276634"/>
          </a:xfrm>
          <a:prstGeom prst="rect">
            <a:avLst/>
          </a:prstGeom>
          <a:noFill/>
          <a:ln>
            <a:noFill/>
          </a:ln>
        </p:spPr>
      </p:pic>
      <p:grpSp>
        <p:nvGrpSpPr>
          <p:cNvPr id="155" name="Google Shape;155;p63"/>
          <p:cNvGrpSpPr/>
          <p:nvPr/>
        </p:nvGrpSpPr>
        <p:grpSpPr>
          <a:xfrm rot="-2700000">
            <a:off x="8026513" y="-183341"/>
            <a:ext cx="1344349" cy="1995327"/>
            <a:chOff x="272875" y="1527563"/>
            <a:chExt cx="255950" cy="455000"/>
          </a:xfrm>
        </p:grpSpPr>
        <p:sp>
          <p:nvSpPr>
            <p:cNvPr id="156" name="Google Shape;156;p6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6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6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6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6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6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6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6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6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6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6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6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6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6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6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6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6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6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6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6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6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6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6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6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6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6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6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6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6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6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6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6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6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1" name="Google Shape;191;p63"/>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2" name="Google Shape;192;p63"/>
          <p:cNvPicPr preferRelativeResize="0"/>
          <p:nvPr/>
        </p:nvPicPr>
        <p:blipFill rotWithShape="1">
          <a:blip r:embed="rId4">
            <a:alphaModFix amt="74000"/>
          </a:blip>
          <a:srcRect/>
          <a:stretch/>
        </p:blipFill>
        <p:spPr>
          <a:xfrm rot="7675040">
            <a:off x="2669916" y="-1516164"/>
            <a:ext cx="2894877" cy="2593327"/>
          </a:xfrm>
          <a:prstGeom prst="rect">
            <a:avLst/>
          </a:prstGeom>
          <a:noFill/>
          <a:ln>
            <a:noFill/>
          </a:ln>
        </p:spPr>
      </p:pic>
      <p:pic>
        <p:nvPicPr>
          <p:cNvPr id="193" name="Google Shape;193;p63"/>
          <p:cNvPicPr preferRelativeResize="0"/>
          <p:nvPr/>
        </p:nvPicPr>
        <p:blipFill rotWithShape="1">
          <a:blip r:embed="rId5">
            <a:alphaModFix amt="74000"/>
          </a:blip>
          <a:src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94"/>
        <p:cNvGrpSpPr/>
        <p:nvPr/>
      </p:nvGrpSpPr>
      <p:grpSpPr>
        <a:xfrm>
          <a:off x="0" y="0"/>
          <a:ext cx="0" cy="0"/>
          <a:chOff x="0" y="0"/>
          <a:chExt cx="0" cy="0"/>
        </a:xfrm>
      </p:grpSpPr>
      <p:pic>
        <p:nvPicPr>
          <p:cNvPr id="195" name="Google Shape;195;p64"/>
          <p:cNvPicPr preferRelativeResize="0"/>
          <p:nvPr/>
        </p:nvPicPr>
        <p:blipFill rotWithShape="1">
          <a:blip r:embed="rId2">
            <a:alphaModFix amt="66000"/>
          </a:blip>
          <a:srcRect/>
          <a:stretch/>
        </p:blipFill>
        <p:spPr>
          <a:xfrm rot="-2343514" flipH="1">
            <a:off x="-1156226" y="-1467160"/>
            <a:ext cx="3297389" cy="2276638"/>
          </a:xfrm>
          <a:prstGeom prst="rect">
            <a:avLst/>
          </a:prstGeom>
          <a:noFill/>
          <a:ln>
            <a:noFill/>
          </a:ln>
        </p:spPr>
      </p:pic>
      <p:pic>
        <p:nvPicPr>
          <p:cNvPr id="196" name="Google Shape;196;p64"/>
          <p:cNvPicPr preferRelativeResize="0"/>
          <p:nvPr/>
        </p:nvPicPr>
        <p:blipFill rotWithShape="1">
          <a:blip r:embed="rId3">
            <a:alphaModFix amt="74000"/>
          </a:blip>
          <a:srcRect/>
          <a:stretch/>
        </p:blipFill>
        <p:spPr>
          <a:xfrm rot="-10162003" flipH="1">
            <a:off x="-1091107" y="-1133759"/>
            <a:ext cx="2894871" cy="2593322"/>
          </a:xfrm>
          <a:prstGeom prst="rect">
            <a:avLst/>
          </a:prstGeom>
          <a:noFill/>
          <a:ln>
            <a:noFill/>
          </a:ln>
        </p:spPr>
      </p:pic>
      <p:grpSp>
        <p:nvGrpSpPr>
          <p:cNvPr id="197" name="Google Shape;197;p64"/>
          <p:cNvGrpSpPr/>
          <p:nvPr/>
        </p:nvGrpSpPr>
        <p:grpSpPr>
          <a:xfrm rot="-8099954">
            <a:off x="25750" y="-768876"/>
            <a:ext cx="1344367" cy="1995327"/>
            <a:chOff x="272875" y="1527563"/>
            <a:chExt cx="255950" cy="455000"/>
          </a:xfrm>
        </p:grpSpPr>
        <p:sp>
          <p:nvSpPr>
            <p:cNvPr id="198" name="Google Shape;198;p6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6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6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6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6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6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6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6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6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6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6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6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6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6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6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6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6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6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6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6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6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6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6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6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6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6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6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6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6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6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6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6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6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6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6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33" name="Google Shape;233;p64"/>
          <p:cNvPicPr preferRelativeResize="0"/>
          <p:nvPr/>
        </p:nvPicPr>
        <p:blipFill rotWithShape="1">
          <a:blip r:embed="rId3">
            <a:alphaModFix amt="74000"/>
          </a:blip>
          <a:srcRect/>
          <a:stretch/>
        </p:blipFill>
        <p:spPr>
          <a:xfrm rot="-6814727" flipH="1">
            <a:off x="7454267" y="-1182806"/>
            <a:ext cx="2894871" cy="2593322"/>
          </a:xfrm>
          <a:prstGeom prst="rect">
            <a:avLst/>
          </a:prstGeom>
          <a:noFill/>
          <a:ln>
            <a:noFill/>
          </a:ln>
        </p:spPr>
      </p:pic>
      <p:pic>
        <p:nvPicPr>
          <p:cNvPr id="234" name="Google Shape;234;p64"/>
          <p:cNvPicPr preferRelativeResize="0"/>
          <p:nvPr/>
        </p:nvPicPr>
        <p:blipFill rotWithShape="1">
          <a:blip r:embed="rId4">
            <a:alphaModFix amt="76000"/>
          </a:blip>
          <a:srcRect/>
          <a:stretch/>
        </p:blipFill>
        <p:spPr>
          <a:xfrm rot="-1136126">
            <a:off x="4365128" y="4231553"/>
            <a:ext cx="7605805" cy="2832382"/>
          </a:xfrm>
          <a:prstGeom prst="rect">
            <a:avLst/>
          </a:prstGeom>
          <a:noFill/>
          <a:ln>
            <a:noFill/>
          </a:ln>
        </p:spPr>
      </p:pic>
      <p:grpSp>
        <p:nvGrpSpPr>
          <p:cNvPr id="235" name="Google Shape;235;p64"/>
          <p:cNvGrpSpPr/>
          <p:nvPr/>
        </p:nvGrpSpPr>
        <p:grpSpPr>
          <a:xfrm rot="3618644">
            <a:off x="7686877" y="3841497"/>
            <a:ext cx="1344356" cy="2469645"/>
            <a:chOff x="272875" y="1419395"/>
            <a:chExt cx="255950" cy="563168"/>
          </a:xfrm>
        </p:grpSpPr>
        <p:sp>
          <p:nvSpPr>
            <p:cNvPr id="236" name="Google Shape;236;p6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6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6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6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6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6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6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6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6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6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6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6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6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6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6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4"/>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4"/>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4"/>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6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6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6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6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6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6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6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6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6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64"/>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6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6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6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64"/>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64"/>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1" name="Google Shape;271;p64"/>
          <p:cNvSpPr txBox="1">
            <a:spLocks noGrp="1"/>
          </p:cNvSpPr>
          <p:nvPr>
            <p:ph type="title"/>
          </p:nvPr>
        </p:nvSpPr>
        <p:spPr>
          <a:xfrm>
            <a:off x="720000" y="2586216"/>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72" name="Google Shape;272;p64"/>
          <p:cNvSpPr txBox="1">
            <a:spLocks noGrp="1"/>
          </p:cNvSpPr>
          <p:nvPr>
            <p:ph type="subTitle" idx="1"/>
          </p:nvPr>
        </p:nvSpPr>
        <p:spPr>
          <a:xfrm>
            <a:off x="720000" y="3321129"/>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73" name="Google Shape;273;p64"/>
          <p:cNvSpPr txBox="1">
            <a:spLocks noGrp="1"/>
          </p:cNvSpPr>
          <p:nvPr>
            <p:ph type="title" idx="2"/>
          </p:nvPr>
        </p:nvSpPr>
        <p:spPr>
          <a:xfrm>
            <a:off x="3403800" y="2586216"/>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74" name="Google Shape;274;p64"/>
          <p:cNvSpPr txBox="1">
            <a:spLocks noGrp="1"/>
          </p:cNvSpPr>
          <p:nvPr>
            <p:ph type="subTitle" idx="3"/>
          </p:nvPr>
        </p:nvSpPr>
        <p:spPr>
          <a:xfrm>
            <a:off x="3403800" y="3321129"/>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75" name="Google Shape;275;p64"/>
          <p:cNvSpPr txBox="1">
            <a:spLocks noGrp="1"/>
          </p:cNvSpPr>
          <p:nvPr>
            <p:ph type="title" idx="4"/>
          </p:nvPr>
        </p:nvSpPr>
        <p:spPr>
          <a:xfrm>
            <a:off x="6100400" y="2586209"/>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76" name="Google Shape;276;p64"/>
          <p:cNvSpPr txBox="1">
            <a:spLocks noGrp="1"/>
          </p:cNvSpPr>
          <p:nvPr>
            <p:ph type="subTitle" idx="5"/>
          </p:nvPr>
        </p:nvSpPr>
        <p:spPr>
          <a:xfrm>
            <a:off x="6100400" y="3321129"/>
            <a:ext cx="2336400" cy="89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77" name="Google Shape;277;p64"/>
          <p:cNvSpPr txBox="1">
            <a:spLocks noGrp="1"/>
          </p:cNvSpPr>
          <p:nvPr>
            <p:ph type="ctrTitle" idx="6"/>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8"/>
        <p:cNvGrpSpPr/>
        <p:nvPr/>
      </p:nvGrpSpPr>
      <p:grpSpPr>
        <a:xfrm>
          <a:off x="0" y="0"/>
          <a:ext cx="0" cy="0"/>
          <a:chOff x="0" y="0"/>
          <a:chExt cx="0" cy="0"/>
        </a:xfrm>
      </p:grpSpPr>
      <p:sp>
        <p:nvSpPr>
          <p:cNvPr id="279" name="Google Shape;279;p65"/>
          <p:cNvSpPr txBox="1">
            <a:spLocks noGrp="1"/>
          </p:cNvSpPr>
          <p:nvPr>
            <p:ph type="subTitle" idx="1"/>
          </p:nvPr>
        </p:nvSpPr>
        <p:spPr>
          <a:xfrm>
            <a:off x="1944337" y="3168343"/>
            <a:ext cx="1532400" cy="479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600" b="1">
                <a:latin typeface="Josefin Sans"/>
                <a:ea typeface="Josefin Sans"/>
                <a:cs typeface="Josefin Sans"/>
                <a:sym typeface="Josefin Sans"/>
              </a:defRPr>
            </a:lvl1pPr>
            <a:lvl2pPr lvl="1" algn="ctr">
              <a:lnSpc>
                <a:spcPct val="100000"/>
              </a:lnSpc>
              <a:spcBef>
                <a:spcPts val="0"/>
              </a:spcBef>
              <a:spcAft>
                <a:spcPts val="0"/>
              </a:spcAft>
              <a:buSzPts val="1400"/>
              <a:buNone/>
              <a:defRPr sz="1600" b="1">
                <a:latin typeface="Josefin Sans"/>
                <a:ea typeface="Josefin Sans"/>
                <a:cs typeface="Josefin Sans"/>
                <a:sym typeface="Josefin Sans"/>
              </a:defRPr>
            </a:lvl2pPr>
            <a:lvl3pPr lvl="2" algn="ctr">
              <a:lnSpc>
                <a:spcPct val="100000"/>
              </a:lnSpc>
              <a:spcBef>
                <a:spcPts val="0"/>
              </a:spcBef>
              <a:spcAft>
                <a:spcPts val="0"/>
              </a:spcAft>
              <a:buSzPts val="1400"/>
              <a:buNone/>
              <a:defRPr sz="1600" b="1">
                <a:latin typeface="Josefin Sans"/>
                <a:ea typeface="Josefin Sans"/>
                <a:cs typeface="Josefin Sans"/>
                <a:sym typeface="Josefin Sans"/>
              </a:defRPr>
            </a:lvl3pPr>
            <a:lvl4pPr lvl="3" algn="ctr">
              <a:lnSpc>
                <a:spcPct val="100000"/>
              </a:lnSpc>
              <a:spcBef>
                <a:spcPts val="0"/>
              </a:spcBef>
              <a:spcAft>
                <a:spcPts val="0"/>
              </a:spcAft>
              <a:buSzPts val="1400"/>
              <a:buNone/>
              <a:defRPr sz="1600" b="1">
                <a:latin typeface="Josefin Sans"/>
                <a:ea typeface="Josefin Sans"/>
                <a:cs typeface="Josefin Sans"/>
                <a:sym typeface="Josefin Sans"/>
              </a:defRPr>
            </a:lvl4pPr>
            <a:lvl5pPr lvl="4" algn="ctr">
              <a:lnSpc>
                <a:spcPct val="100000"/>
              </a:lnSpc>
              <a:spcBef>
                <a:spcPts val="0"/>
              </a:spcBef>
              <a:spcAft>
                <a:spcPts val="0"/>
              </a:spcAft>
              <a:buSzPts val="1400"/>
              <a:buNone/>
              <a:defRPr sz="1600" b="1">
                <a:latin typeface="Josefin Sans"/>
                <a:ea typeface="Josefin Sans"/>
                <a:cs typeface="Josefin Sans"/>
                <a:sym typeface="Josefin Sans"/>
              </a:defRPr>
            </a:lvl5pPr>
            <a:lvl6pPr lvl="5" algn="ctr">
              <a:lnSpc>
                <a:spcPct val="100000"/>
              </a:lnSpc>
              <a:spcBef>
                <a:spcPts val="0"/>
              </a:spcBef>
              <a:spcAft>
                <a:spcPts val="0"/>
              </a:spcAft>
              <a:buSzPts val="1400"/>
              <a:buNone/>
              <a:defRPr sz="1600" b="1">
                <a:latin typeface="Josefin Sans"/>
                <a:ea typeface="Josefin Sans"/>
                <a:cs typeface="Josefin Sans"/>
                <a:sym typeface="Josefin Sans"/>
              </a:defRPr>
            </a:lvl6pPr>
            <a:lvl7pPr lvl="6" algn="ctr">
              <a:lnSpc>
                <a:spcPct val="100000"/>
              </a:lnSpc>
              <a:spcBef>
                <a:spcPts val="0"/>
              </a:spcBef>
              <a:spcAft>
                <a:spcPts val="0"/>
              </a:spcAft>
              <a:buSzPts val="1400"/>
              <a:buNone/>
              <a:defRPr sz="1600" b="1">
                <a:latin typeface="Josefin Sans"/>
                <a:ea typeface="Josefin Sans"/>
                <a:cs typeface="Josefin Sans"/>
                <a:sym typeface="Josefin Sans"/>
              </a:defRPr>
            </a:lvl7pPr>
            <a:lvl8pPr lvl="7" algn="ctr">
              <a:lnSpc>
                <a:spcPct val="100000"/>
              </a:lnSpc>
              <a:spcBef>
                <a:spcPts val="0"/>
              </a:spcBef>
              <a:spcAft>
                <a:spcPts val="0"/>
              </a:spcAft>
              <a:buSzPts val="1400"/>
              <a:buNone/>
              <a:defRPr sz="1600" b="1">
                <a:latin typeface="Josefin Sans"/>
                <a:ea typeface="Josefin Sans"/>
                <a:cs typeface="Josefin Sans"/>
                <a:sym typeface="Josefin Sans"/>
              </a:defRPr>
            </a:lvl8pPr>
            <a:lvl9pPr lvl="8" algn="ctr">
              <a:lnSpc>
                <a:spcPct val="100000"/>
              </a:lnSpc>
              <a:spcBef>
                <a:spcPts val="0"/>
              </a:spcBef>
              <a:spcAft>
                <a:spcPts val="0"/>
              </a:spcAft>
              <a:buSzPts val="1400"/>
              <a:buNone/>
              <a:defRPr sz="1600" b="1">
                <a:latin typeface="Josefin Sans"/>
                <a:ea typeface="Josefin Sans"/>
                <a:cs typeface="Josefin Sans"/>
                <a:sym typeface="Josefin Sans"/>
              </a:defRPr>
            </a:lvl9pPr>
          </a:lstStyle>
          <a:p>
            <a:endParaRPr/>
          </a:p>
        </p:txBody>
      </p:sp>
      <p:sp>
        <p:nvSpPr>
          <p:cNvPr id="280" name="Google Shape;280;p65"/>
          <p:cNvSpPr txBox="1">
            <a:spLocks noGrp="1"/>
          </p:cNvSpPr>
          <p:nvPr>
            <p:ph type="subTitle" idx="2"/>
          </p:nvPr>
        </p:nvSpPr>
        <p:spPr>
          <a:xfrm>
            <a:off x="1381688" y="3559333"/>
            <a:ext cx="2657700" cy="10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81" name="Google Shape;281;p65"/>
          <p:cNvSpPr txBox="1">
            <a:spLocks noGrp="1"/>
          </p:cNvSpPr>
          <p:nvPr>
            <p:ph type="subTitle" idx="3"/>
          </p:nvPr>
        </p:nvSpPr>
        <p:spPr>
          <a:xfrm flipH="1">
            <a:off x="5667265" y="3168343"/>
            <a:ext cx="1532400" cy="479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600" b="1">
                <a:latin typeface="Josefin Sans"/>
                <a:ea typeface="Josefin Sans"/>
                <a:cs typeface="Josefin Sans"/>
                <a:sym typeface="Josefin Sans"/>
              </a:defRPr>
            </a:lvl1pPr>
            <a:lvl2pPr lvl="1" algn="ctr">
              <a:lnSpc>
                <a:spcPct val="100000"/>
              </a:lnSpc>
              <a:spcBef>
                <a:spcPts val="0"/>
              </a:spcBef>
              <a:spcAft>
                <a:spcPts val="0"/>
              </a:spcAft>
              <a:buSzPts val="1400"/>
              <a:buNone/>
              <a:defRPr sz="1600" b="1">
                <a:latin typeface="Josefin Sans"/>
                <a:ea typeface="Josefin Sans"/>
                <a:cs typeface="Josefin Sans"/>
                <a:sym typeface="Josefin Sans"/>
              </a:defRPr>
            </a:lvl2pPr>
            <a:lvl3pPr lvl="2" algn="ctr">
              <a:lnSpc>
                <a:spcPct val="100000"/>
              </a:lnSpc>
              <a:spcBef>
                <a:spcPts val="0"/>
              </a:spcBef>
              <a:spcAft>
                <a:spcPts val="0"/>
              </a:spcAft>
              <a:buSzPts val="1400"/>
              <a:buNone/>
              <a:defRPr sz="1600" b="1">
                <a:latin typeface="Josefin Sans"/>
                <a:ea typeface="Josefin Sans"/>
                <a:cs typeface="Josefin Sans"/>
                <a:sym typeface="Josefin Sans"/>
              </a:defRPr>
            </a:lvl3pPr>
            <a:lvl4pPr lvl="3" algn="ctr">
              <a:lnSpc>
                <a:spcPct val="100000"/>
              </a:lnSpc>
              <a:spcBef>
                <a:spcPts val="0"/>
              </a:spcBef>
              <a:spcAft>
                <a:spcPts val="0"/>
              </a:spcAft>
              <a:buSzPts val="1400"/>
              <a:buNone/>
              <a:defRPr sz="1600" b="1">
                <a:latin typeface="Josefin Sans"/>
                <a:ea typeface="Josefin Sans"/>
                <a:cs typeface="Josefin Sans"/>
                <a:sym typeface="Josefin Sans"/>
              </a:defRPr>
            </a:lvl4pPr>
            <a:lvl5pPr lvl="4" algn="ctr">
              <a:lnSpc>
                <a:spcPct val="100000"/>
              </a:lnSpc>
              <a:spcBef>
                <a:spcPts val="0"/>
              </a:spcBef>
              <a:spcAft>
                <a:spcPts val="0"/>
              </a:spcAft>
              <a:buSzPts val="1400"/>
              <a:buNone/>
              <a:defRPr sz="1600" b="1">
                <a:latin typeface="Josefin Sans"/>
                <a:ea typeface="Josefin Sans"/>
                <a:cs typeface="Josefin Sans"/>
                <a:sym typeface="Josefin Sans"/>
              </a:defRPr>
            </a:lvl5pPr>
            <a:lvl6pPr lvl="5" algn="ctr">
              <a:lnSpc>
                <a:spcPct val="100000"/>
              </a:lnSpc>
              <a:spcBef>
                <a:spcPts val="0"/>
              </a:spcBef>
              <a:spcAft>
                <a:spcPts val="0"/>
              </a:spcAft>
              <a:buSzPts val="1400"/>
              <a:buNone/>
              <a:defRPr sz="1600" b="1">
                <a:latin typeface="Josefin Sans"/>
                <a:ea typeface="Josefin Sans"/>
                <a:cs typeface="Josefin Sans"/>
                <a:sym typeface="Josefin Sans"/>
              </a:defRPr>
            </a:lvl6pPr>
            <a:lvl7pPr lvl="6" algn="ctr">
              <a:lnSpc>
                <a:spcPct val="100000"/>
              </a:lnSpc>
              <a:spcBef>
                <a:spcPts val="0"/>
              </a:spcBef>
              <a:spcAft>
                <a:spcPts val="0"/>
              </a:spcAft>
              <a:buSzPts val="1400"/>
              <a:buNone/>
              <a:defRPr sz="1600" b="1">
                <a:latin typeface="Josefin Sans"/>
                <a:ea typeface="Josefin Sans"/>
                <a:cs typeface="Josefin Sans"/>
                <a:sym typeface="Josefin Sans"/>
              </a:defRPr>
            </a:lvl7pPr>
            <a:lvl8pPr lvl="7" algn="ctr">
              <a:lnSpc>
                <a:spcPct val="100000"/>
              </a:lnSpc>
              <a:spcBef>
                <a:spcPts val="0"/>
              </a:spcBef>
              <a:spcAft>
                <a:spcPts val="0"/>
              </a:spcAft>
              <a:buSzPts val="1400"/>
              <a:buNone/>
              <a:defRPr sz="1600" b="1">
                <a:latin typeface="Josefin Sans"/>
                <a:ea typeface="Josefin Sans"/>
                <a:cs typeface="Josefin Sans"/>
                <a:sym typeface="Josefin Sans"/>
              </a:defRPr>
            </a:lvl8pPr>
            <a:lvl9pPr lvl="8" algn="ctr">
              <a:lnSpc>
                <a:spcPct val="100000"/>
              </a:lnSpc>
              <a:spcBef>
                <a:spcPts val="0"/>
              </a:spcBef>
              <a:spcAft>
                <a:spcPts val="0"/>
              </a:spcAft>
              <a:buSzPts val="1400"/>
              <a:buNone/>
              <a:defRPr sz="1600" b="1">
                <a:latin typeface="Josefin Sans"/>
                <a:ea typeface="Josefin Sans"/>
                <a:cs typeface="Josefin Sans"/>
                <a:sym typeface="Josefin Sans"/>
              </a:defRPr>
            </a:lvl9pPr>
          </a:lstStyle>
          <a:p>
            <a:endParaRPr/>
          </a:p>
        </p:txBody>
      </p:sp>
      <p:sp>
        <p:nvSpPr>
          <p:cNvPr id="282" name="Google Shape;282;p65"/>
          <p:cNvSpPr txBox="1">
            <a:spLocks noGrp="1"/>
          </p:cNvSpPr>
          <p:nvPr>
            <p:ph type="subTitle" idx="4"/>
          </p:nvPr>
        </p:nvSpPr>
        <p:spPr>
          <a:xfrm flipH="1">
            <a:off x="5104613" y="3559333"/>
            <a:ext cx="2657700" cy="10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83" name="Google Shape;283;p65"/>
          <p:cNvPicPr preferRelativeResize="0"/>
          <p:nvPr/>
        </p:nvPicPr>
        <p:blipFill rotWithShape="1">
          <a:blip r:embed="rId2">
            <a:alphaModFix amt="47000"/>
          </a:blip>
          <a:srcRect/>
          <a:stretch/>
        </p:blipFill>
        <p:spPr>
          <a:xfrm rot="4139108">
            <a:off x="-1716814" y="3950736"/>
            <a:ext cx="2989903" cy="2468227"/>
          </a:xfrm>
          <a:prstGeom prst="rect">
            <a:avLst/>
          </a:prstGeom>
          <a:noFill/>
          <a:ln>
            <a:noFill/>
          </a:ln>
        </p:spPr>
      </p:pic>
      <p:grpSp>
        <p:nvGrpSpPr>
          <p:cNvPr id="284" name="Google Shape;284;p65"/>
          <p:cNvGrpSpPr/>
          <p:nvPr/>
        </p:nvGrpSpPr>
        <p:grpSpPr>
          <a:xfrm rot="-987768">
            <a:off x="-414533" y="3230134"/>
            <a:ext cx="1344359" cy="1995308"/>
            <a:chOff x="272875" y="1527563"/>
            <a:chExt cx="255950" cy="455000"/>
          </a:xfrm>
        </p:grpSpPr>
        <p:sp>
          <p:nvSpPr>
            <p:cNvPr id="285" name="Google Shape;285;p6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6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6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6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6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6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6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6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6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6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6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6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6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6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6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6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6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6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6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6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6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6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6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6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6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6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6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6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6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6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6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6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6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6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20" name="Google Shape;320;p65"/>
          <p:cNvPicPr preferRelativeResize="0"/>
          <p:nvPr/>
        </p:nvPicPr>
        <p:blipFill rotWithShape="1">
          <a:blip r:embed="rId3">
            <a:alphaModFix amt="74000"/>
          </a:blip>
          <a:srcRect/>
          <a:stretch/>
        </p:blipFill>
        <p:spPr>
          <a:xfrm rot="-1197527" flipH="1">
            <a:off x="8254668" y="3888189"/>
            <a:ext cx="2894871" cy="2593322"/>
          </a:xfrm>
          <a:prstGeom prst="rect">
            <a:avLst/>
          </a:prstGeom>
          <a:noFill/>
          <a:ln>
            <a:noFill/>
          </a:ln>
        </p:spPr>
      </p:pic>
      <p:pic>
        <p:nvPicPr>
          <p:cNvPr id="321" name="Google Shape;321;p65"/>
          <p:cNvPicPr preferRelativeResize="0"/>
          <p:nvPr/>
        </p:nvPicPr>
        <p:blipFill rotWithShape="1">
          <a:blip r:embed="rId4">
            <a:alphaModFix amt="58000"/>
          </a:blip>
          <a:srcRect/>
          <a:stretch/>
        </p:blipFill>
        <p:spPr>
          <a:xfrm rot="-9314708">
            <a:off x="-1515506" y="-1274402"/>
            <a:ext cx="1787180" cy="4287365"/>
          </a:xfrm>
          <a:prstGeom prst="rect">
            <a:avLst/>
          </a:prstGeom>
          <a:noFill/>
          <a:ln>
            <a:noFill/>
          </a:ln>
        </p:spPr>
      </p:pic>
      <p:pic>
        <p:nvPicPr>
          <p:cNvPr id="322" name="Google Shape;322;p65"/>
          <p:cNvPicPr preferRelativeResize="0"/>
          <p:nvPr/>
        </p:nvPicPr>
        <p:blipFill rotWithShape="1">
          <a:blip r:embed="rId5">
            <a:alphaModFix amt="76000"/>
          </a:blip>
          <a:srcRect/>
          <a:stretch/>
        </p:blipFill>
        <p:spPr>
          <a:xfrm rot="394092">
            <a:off x="2157624" y="-1359156"/>
            <a:ext cx="5296602" cy="1972438"/>
          </a:xfrm>
          <a:prstGeom prst="rect">
            <a:avLst/>
          </a:prstGeom>
          <a:noFill/>
          <a:ln>
            <a:noFill/>
          </a:ln>
        </p:spPr>
      </p:pic>
      <p:pic>
        <p:nvPicPr>
          <p:cNvPr id="323" name="Google Shape;323;p65"/>
          <p:cNvPicPr preferRelativeResize="0"/>
          <p:nvPr/>
        </p:nvPicPr>
        <p:blipFill rotWithShape="1">
          <a:blip r:embed="rId6">
            <a:alphaModFix amt="62000"/>
          </a:blip>
          <a:srcRect/>
          <a:stretch/>
        </p:blipFill>
        <p:spPr>
          <a:xfrm rot="6551349" flipH="1">
            <a:off x="7493893" y="-756657"/>
            <a:ext cx="2894870" cy="2593321"/>
          </a:xfrm>
          <a:prstGeom prst="rect">
            <a:avLst/>
          </a:prstGeom>
          <a:noFill/>
          <a:ln>
            <a:noFill/>
          </a:ln>
        </p:spPr>
      </p:pic>
      <p:grpSp>
        <p:nvGrpSpPr>
          <p:cNvPr id="324" name="Google Shape;324;p65"/>
          <p:cNvGrpSpPr/>
          <p:nvPr/>
        </p:nvGrpSpPr>
        <p:grpSpPr>
          <a:xfrm rot="8100046">
            <a:off x="8172669" y="-457651"/>
            <a:ext cx="1344367" cy="1995327"/>
            <a:chOff x="272875" y="1527563"/>
            <a:chExt cx="255950" cy="455000"/>
          </a:xfrm>
        </p:grpSpPr>
        <p:sp>
          <p:nvSpPr>
            <p:cNvPr id="325" name="Google Shape;325;p6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6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6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6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6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6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6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6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6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6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6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6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6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6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6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6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6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6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6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6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6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6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6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6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6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6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6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6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6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6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6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6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6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6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6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0" name="Google Shape;360;p65"/>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361" name="Google Shape;361;p65"/>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65"/>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5">
  <p:cSld name="BLANK_1_1_1_1_1">
    <p:spTree>
      <p:nvGrpSpPr>
        <p:cNvPr id="1" name="Shape 363"/>
        <p:cNvGrpSpPr/>
        <p:nvPr/>
      </p:nvGrpSpPr>
      <p:grpSpPr>
        <a:xfrm>
          <a:off x="0" y="0"/>
          <a:ext cx="0" cy="0"/>
          <a:chOff x="0" y="0"/>
          <a:chExt cx="0" cy="0"/>
        </a:xfrm>
      </p:grpSpPr>
      <p:pic>
        <p:nvPicPr>
          <p:cNvPr id="364" name="Google Shape;364;p66"/>
          <p:cNvPicPr preferRelativeResize="0"/>
          <p:nvPr/>
        </p:nvPicPr>
        <p:blipFill rotWithShape="1">
          <a:blip r:embed="rId2">
            <a:alphaModFix amt="66000"/>
          </a:blip>
          <a:srcRect/>
          <a:stretch/>
        </p:blipFill>
        <p:spPr>
          <a:xfrm rot="-2343514" flipH="1">
            <a:off x="-1641553" y="-1719908"/>
            <a:ext cx="3297389" cy="2276638"/>
          </a:xfrm>
          <a:prstGeom prst="rect">
            <a:avLst/>
          </a:prstGeom>
          <a:noFill/>
          <a:ln>
            <a:noFill/>
          </a:ln>
        </p:spPr>
      </p:pic>
      <p:grpSp>
        <p:nvGrpSpPr>
          <p:cNvPr id="365" name="Google Shape;365;p66"/>
          <p:cNvGrpSpPr/>
          <p:nvPr/>
        </p:nvGrpSpPr>
        <p:grpSpPr>
          <a:xfrm rot="-8099954">
            <a:off x="-459577" y="-1021623"/>
            <a:ext cx="1344367" cy="1995327"/>
            <a:chOff x="272875" y="1527563"/>
            <a:chExt cx="255950" cy="455000"/>
          </a:xfrm>
        </p:grpSpPr>
        <p:sp>
          <p:nvSpPr>
            <p:cNvPr id="366" name="Google Shape;366;p6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6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6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6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6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6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6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6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6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6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6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6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6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6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6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6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6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6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6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6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6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6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6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6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6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6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6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6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6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6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6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6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6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6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6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01" name="Google Shape;401;p66"/>
          <p:cNvPicPr preferRelativeResize="0"/>
          <p:nvPr/>
        </p:nvPicPr>
        <p:blipFill rotWithShape="1">
          <a:blip r:embed="rId3">
            <a:alphaModFix amt="74000"/>
          </a:blip>
          <a:srcRect/>
          <a:stretch/>
        </p:blipFill>
        <p:spPr>
          <a:xfrm rot="4990199" flipH="1">
            <a:off x="-1127360" y="4108621"/>
            <a:ext cx="2894870" cy="2593321"/>
          </a:xfrm>
          <a:prstGeom prst="rect">
            <a:avLst/>
          </a:prstGeom>
          <a:noFill/>
          <a:ln>
            <a:noFill/>
          </a:ln>
        </p:spPr>
      </p:pic>
      <p:pic>
        <p:nvPicPr>
          <p:cNvPr id="402" name="Google Shape;402;p66"/>
          <p:cNvPicPr preferRelativeResize="0"/>
          <p:nvPr/>
        </p:nvPicPr>
        <p:blipFill rotWithShape="1">
          <a:blip r:embed="rId4">
            <a:alphaModFix amt="74000"/>
          </a:blip>
          <a:srcRect/>
          <a:stretch/>
        </p:blipFill>
        <p:spPr>
          <a:xfrm rot="4990199" flipH="1">
            <a:off x="7307615" y="-922016"/>
            <a:ext cx="2894870" cy="2593321"/>
          </a:xfrm>
          <a:prstGeom prst="rect">
            <a:avLst/>
          </a:prstGeom>
          <a:noFill/>
          <a:ln>
            <a:noFill/>
          </a:ln>
        </p:spPr>
      </p:pic>
      <p:sp>
        <p:nvSpPr>
          <p:cNvPr id="403" name="Google Shape;403;p66"/>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404" name="Google Shape;404;p66"/>
          <p:cNvSpPr/>
          <p:nvPr/>
        </p:nvSpPr>
        <p:spPr>
          <a:xfrm rot="231922" flipH="1">
            <a:off x="7473457" y="-6437207"/>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5" name="Google Shape;405;p66"/>
          <p:cNvPicPr preferRelativeResize="0"/>
          <p:nvPr/>
        </p:nvPicPr>
        <p:blipFill rotWithShape="1">
          <a:blip r:embed="rId2">
            <a:alphaModFix amt="66000"/>
          </a:blip>
          <a:srcRect/>
          <a:stretch/>
        </p:blipFill>
        <p:spPr>
          <a:xfrm rot="-2343514" flipH="1">
            <a:off x="7272347" y="3430567"/>
            <a:ext cx="3297389" cy="2276638"/>
          </a:xfrm>
          <a:prstGeom prst="rect">
            <a:avLst/>
          </a:prstGeom>
          <a:noFill/>
          <a:ln>
            <a:noFill/>
          </a:ln>
        </p:spPr>
      </p:pic>
      <p:grpSp>
        <p:nvGrpSpPr>
          <p:cNvPr id="406" name="Google Shape;406;p66"/>
          <p:cNvGrpSpPr/>
          <p:nvPr/>
        </p:nvGrpSpPr>
        <p:grpSpPr>
          <a:xfrm rot="-8099954">
            <a:off x="8454323" y="4128852"/>
            <a:ext cx="1344367" cy="1995327"/>
            <a:chOff x="272875" y="1527563"/>
            <a:chExt cx="255950" cy="455000"/>
          </a:xfrm>
        </p:grpSpPr>
        <p:sp>
          <p:nvSpPr>
            <p:cNvPr id="407" name="Google Shape;407;p6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6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6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6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6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6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6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6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6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6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6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6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6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6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6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6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6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6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6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6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6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6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6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6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6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6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6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6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6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6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6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6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6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6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6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567"/>
        <p:cNvGrpSpPr/>
        <p:nvPr/>
      </p:nvGrpSpPr>
      <p:grpSpPr>
        <a:xfrm>
          <a:off x="0" y="0"/>
          <a:ext cx="0" cy="0"/>
          <a:chOff x="0" y="0"/>
          <a:chExt cx="0" cy="0"/>
        </a:xfrm>
      </p:grpSpPr>
      <p:pic>
        <p:nvPicPr>
          <p:cNvPr id="568" name="Google Shape;568;p69"/>
          <p:cNvPicPr preferRelativeResize="0"/>
          <p:nvPr/>
        </p:nvPicPr>
        <p:blipFill rotWithShape="1">
          <a:blip r:embed="rId2">
            <a:alphaModFix amt="66000"/>
          </a:blip>
          <a:srcRect/>
          <a:stretch/>
        </p:blipFill>
        <p:spPr>
          <a:xfrm rot="-2343514" flipH="1">
            <a:off x="-1166545" y="-1270720"/>
            <a:ext cx="3297389" cy="2276638"/>
          </a:xfrm>
          <a:prstGeom prst="rect">
            <a:avLst/>
          </a:prstGeom>
          <a:noFill/>
          <a:ln>
            <a:noFill/>
          </a:ln>
        </p:spPr>
      </p:pic>
      <p:grpSp>
        <p:nvGrpSpPr>
          <p:cNvPr id="569" name="Google Shape;569;p69"/>
          <p:cNvGrpSpPr/>
          <p:nvPr/>
        </p:nvGrpSpPr>
        <p:grpSpPr>
          <a:xfrm rot="-8099954">
            <a:off x="15431" y="-572435"/>
            <a:ext cx="1344367" cy="1995327"/>
            <a:chOff x="272875" y="1527563"/>
            <a:chExt cx="255950" cy="455000"/>
          </a:xfrm>
        </p:grpSpPr>
        <p:sp>
          <p:nvSpPr>
            <p:cNvPr id="570" name="Google Shape;570;p6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6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6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6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6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6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6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6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6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6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6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6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6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6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6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6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6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6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6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6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6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6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6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6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6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6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6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6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6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6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6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6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6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6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6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05" name="Google Shape;605;p69"/>
          <p:cNvPicPr preferRelativeResize="0"/>
          <p:nvPr/>
        </p:nvPicPr>
        <p:blipFill rotWithShape="1">
          <a:blip r:embed="rId3">
            <a:alphaModFix amt="74000"/>
          </a:blip>
          <a:srcRect/>
          <a:stretch/>
        </p:blipFill>
        <p:spPr>
          <a:xfrm rot="-5809801" flipH="1">
            <a:off x="7609918" y="-1097658"/>
            <a:ext cx="2894870" cy="2593321"/>
          </a:xfrm>
          <a:prstGeom prst="rect">
            <a:avLst/>
          </a:prstGeom>
          <a:noFill/>
          <a:ln>
            <a:noFill/>
          </a:ln>
        </p:spPr>
      </p:pic>
      <p:pic>
        <p:nvPicPr>
          <p:cNvPr id="606" name="Google Shape;606;p69"/>
          <p:cNvPicPr preferRelativeResize="0"/>
          <p:nvPr/>
        </p:nvPicPr>
        <p:blipFill rotWithShape="1">
          <a:blip r:embed="rId4">
            <a:alphaModFix amt="76000"/>
          </a:blip>
          <a:srcRect/>
          <a:stretch/>
        </p:blipFill>
        <p:spPr>
          <a:xfrm rot="10754694">
            <a:off x="2497948" y="4487275"/>
            <a:ext cx="7605809" cy="2832381"/>
          </a:xfrm>
          <a:prstGeom prst="rect">
            <a:avLst/>
          </a:prstGeom>
          <a:noFill/>
          <a:ln>
            <a:noFill/>
          </a:ln>
        </p:spPr>
      </p:pic>
      <p:grpSp>
        <p:nvGrpSpPr>
          <p:cNvPr id="607" name="Google Shape;607;p69"/>
          <p:cNvGrpSpPr/>
          <p:nvPr/>
        </p:nvGrpSpPr>
        <p:grpSpPr>
          <a:xfrm flipH="1">
            <a:off x="-624375" y="3487614"/>
            <a:ext cx="1344377" cy="2469659"/>
            <a:chOff x="272875" y="1419395"/>
            <a:chExt cx="255950" cy="563168"/>
          </a:xfrm>
        </p:grpSpPr>
        <p:sp>
          <p:nvSpPr>
            <p:cNvPr id="608" name="Google Shape;608;p6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6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6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6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6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6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6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6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6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6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6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6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6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6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6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6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6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6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6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6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6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6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6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6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6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6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6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6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6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6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6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6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6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6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6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3" name="Google Shape;643;p69"/>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sp>
        <p:nvSpPr>
          <p:cNvPr id="644" name="Google Shape;644;p69"/>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9"/>
        <p:cNvGrpSpPr/>
        <p:nvPr/>
      </p:nvGrpSpPr>
      <p:grpSpPr>
        <a:xfrm>
          <a:off x="0" y="0"/>
          <a:ext cx="0" cy="0"/>
          <a:chOff x="0" y="0"/>
          <a:chExt cx="0" cy="0"/>
        </a:xfrm>
      </p:grpSpPr>
      <p:pic>
        <p:nvPicPr>
          <p:cNvPr id="880" name="Google Shape;880;p74"/>
          <p:cNvPicPr preferRelativeResize="0"/>
          <p:nvPr/>
        </p:nvPicPr>
        <p:blipFill rotWithShape="1">
          <a:blip r:embed="rId2">
            <a:alphaModFix amt="76000"/>
          </a:blip>
          <a:srcRect/>
          <a:stretch/>
        </p:blipFill>
        <p:spPr>
          <a:xfrm>
            <a:off x="345175" y="3258079"/>
            <a:ext cx="8158656" cy="3038275"/>
          </a:xfrm>
          <a:prstGeom prst="rect">
            <a:avLst/>
          </a:prstGeom>
          <a:noFill/>
          <a:ln>
            <a:noFill/>
          </a:ln>
        </p:spPr>
      </p:pic>
      <p:pic>
        <p:nvPicPr>
          <p:cNvPr id="881" name="Google Shape;881;p74"/>
          <p:cNvPicPr preferRelativeResize="0"/>
          <p:nvPr/>
        </p:nvPicPr>
        <p:blipFill rotWithShape="1">
          <a:blip r:embed="rId3">
            <a:alphaModFix amt="47000"/>
          </a:blip>
          <a:srcRect/>
          <a:stretch/>
        </p:blipFill>
        <p:spPr>
          <a:xfrm>
            <a:off x="1630988" y="143888"/>
            <a:ext cx="5882026" cy="4855727"/>
          </a:xfrm>
          <a:prstGeom prst="rect">
            <a:avLst/>
          </a:prstGeom>
          <a:noFill/>
          <a:ln>
            <a:noFill/>
          </a:ln>
        </p:spPr>
      </p:pic>
      <p:sp>
        <p:nvSpPr>
          <p:cNvPr id="882" name="Google Shape;882;p74"/>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83" name="Google Shape;883;p74"/>
          <p:cNvGrpSpPr/>
          <p:nvPr/>
        </p:nvGrpSpPr>
        <p:grpSpPr>
          <a:xfrm rot="-2700000">
            <a:off x="473130" y="2695837"/>
            <a:ext cx="1344349" cy="2469678"/>
            <a:chOff x="272875" y="1419395"/>
            <a:chExt cx="255950" cy="563168"/>
          </a:xfrm>
        </p:grpSpPr>
        <p:sp>
          <p:nvSpPr>
            <p:cNvPr id="884" name="Google Shape;884;p7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7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7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7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7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7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7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7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7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7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7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7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7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7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7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7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74"/>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74"/>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7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74"/>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7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7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7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7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7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7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7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7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7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74"/>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7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7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7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74"/>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74"/>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9" name="Google Shape;919;p74"/>
          <p:cNvGrpSpPr/>
          <p:nvPr/>
        </p:nvGrpSpPr>
        <p:grpSpPr>
          <a:xfrm rot="-2700000">
            <a:off x="8026513" y="-183341"/>
            <a:ext cx="1344349" cy="1995327"/>
            <a:chOff x="272875" y="1527563"/>
            <a:chExt cx="255950" cy="455000"/>
          </a:xfrm>
        </p:grpSpPr>
        <p:sp>
          <p:nvSpPr>
            <p:cNvPr id="920" name="Google Shape;920;p7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7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7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7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7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7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7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7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7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7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7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7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7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7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7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7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7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7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7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7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7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7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7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7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7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7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7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7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7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7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7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7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7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7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7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5" name="Google Shape;955;p74"/>
          <p:cNvSpPr txBox="1">
            <a:spLocks noGrp="1"/>
          </p:cNvSpPr>
          <p:nvPr>
            <p:ph type="subTitle" idx="1"/>
          </p:nvPr>
        </p:nvSpPr>
        <p:spPr>
          <a:xfrm>
            <a:off x="2646000" y="3114137"/>
            <a:ext cx="3852000" cy="862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956" name="Google Shape;956;p74"/>
          <p:cNvSpPr txBox="1">
            <a:spLocks noGrp="1"/>
          </p:cNvSpPr>
          <p:nvPr>
            <p:ph type="ctrTitle"/>
          </p:nvPr>
        </p:nvSpPr>
        <p:spPr>
          <a:xfrm>
            <a:off x="2646000" y="2594236"/>
            <a:ext cx="3852000" cy="792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solidFill>
                  <a:srgbClr val="1C4587"/>
                </a:solidFill>
              </a:defRPr>
            </a:lvl1pPr>
            <a:lvl2pPr lvl="1" algn="ctr">
              <a:lnSpc>
                <a:spcPct val="100000"/>
              </a:lnSpc>
              <a:spcBef>
                <a:spcPts val="0"/>
              </a:spcBef>
              <a:spcAft>
                <a:spcPts val="0"/>
              </a:spcAft>
              <a:buClr>
                <a:srgbClr val="3C78D8"/>
              </a:buClr>
              <a:buSzPts val="800"/>
              <a:buNone/>
              <a:defRPr sz="800">
                <a:solidFill>
                  <a:srgbClr val="3C78D8"/>
                </a:solidFill>
              </a:defRPr>
            </a:lvl2pPr>
            <a:lvl3pPr lvl="2" algn="ctr">
              <a:lnSpc>
                <a:spcPct val="100000"/>
              </a:lnSpc>
              <a:spcBef>
                <a:spcPts val="0"/>
              </a:spcBef>
              <a:spcAft>
                <a:spcPts val="0"/>
              </a:spcAft>
              <a:buClr>
                <a:srgbClr val="3C78D8"/>
              </a:buClr>
              <a:buSzPts val="800"/>
              <a:buNone/>
              <a:defRPr sz="800">
                <a:solidFill>
                  <a:srgbClr val="3C78D8"/>
                </a:solidFill>
              </a:defRPr>
            </a:lvl3pPr>
            <a:lvl4pPr lvl="3" algn="ctr">
              <a:lnSpc>
                <a:spcPct val="100000"/>
              </a:lnSpc>
              <a:spcBef>
                <a:spcPts val="0"/>
              </a:spcBef>
              <a:spcAft>
                <a:spcPts val="0"/>
              </a:spcAft>
              <a:buClr>
                <a:srgbClr val="3C78D8"/>
              </a:buClr>
              <a:buSzPts val="800"/>
              <a:buNone/>
              <a:defRPr sz="800">
                <a:solidFill>
                  <a:srgbClr val="3C78D8"/>
                </a:solidFill>
              </a:defRPr>
            </a:lvl4pPr>
            <a:lvl5pPr lvl="4" algn="ctr">
              <a:lnSpc>
                <a:spcPct val="100000"/>
              </a:lnSpc>
              <a:spcBef>
                <a:spcPts val="0"/>
              </a:spcBef>
              <a:spcAft>
                <a:spcPts val="0"/>
              </a:spcAft>
              <a:buClr>
                <a:srgbClr val="3C78D8"/>
              </a:buClr>
              <a:buSzPts val="800"/>
              <a:buNone/>
              <a:defRPr sz="800">
                <a:solidFill>
                  <a:srgbClr val="3C78D8"/>
                </a:solidFill>
              </a:defRPr>
            </a:lvl5pPr>
            <a:lvl6pPr lvl="5" algn="ctr">
              <a:lnSpc>
                <a:spcPct val="100000"/>
              </a:lnSpc>
              <a:spcBef>
                <a:spcPts val="0"/>
              </a:spcBef>
              <a:spcAft>
                <a:spcPts val="0"/>
              </a:spcAft>
              <a:buClr>
                <a:srgbClr val="3C78D8"/>
              </a:buClr>
              <a:buSzPts val="800"/>
              <a:buNone/>
              <a:defRPr sz="800">
                <a:solidFill>
                  <a:srgbClr val="3C78D8"/>
                </a:solidFill>
              </a:defRPr>
            </a:lvl6pPr>
            <a:lvl7pPr lvl="6" algn="ctr">
              <a:lnSpc>
                <a:spcPct val="100000"/>
              </a:lnSpc>
              <a:spcBef>
                <a:spcPts val="0"/>
              </a:spcBef>
              <a:spcAft>
                <a:spcPts val="0"/>
              </a:spcAft>
              <a:buClr>
                <a:srgbClr val="3C78D8"/>
              </a:buClr>
              <a:buSzPts val="800"/>
              <a:buNone/>
              <a:defRPr sz="800">
                <a:solidFill>
                  <a:srgbClr val="3C78D8"/>
                </a:solidFill>
              </a:defRPr>
            </a:lvl7pPr>
            <a:lvl8pPr lvl="7" algn="ctr">
              <a:lnSpc>
                <a:spcPct val="100000"/>
              </a:lnSpc>
              <a:spcBef>
                <a:spcPts val="0"/>
              </a:spcBef>
              <a:spcAft>
                <a:spcPts val="0"/>
              </a:spcAft>
              <a:buClr>
                <a:srgbClr val="3C78D8"/>
              </a:buClr>
              <a:buSzPts val="800"/>
              <a:buNone/>
              <a:defRPr sz="800">
                <a:solidFill>
                  <a:srgbClr val="3C78D8"/>
                </a:solidFill>
              </a:defRPr>
            </a:lvl8pPr>
            <a:lvl9pPr lvl="8" algn="ctr">
              <a:lnSpc>
                <a:spcPct val="100000"/>
              </a:lnSpc>
              <a:spcBef>
                <a:spcPts val="0"/>
              </a:spcBef>
              <a:spcAft>
                <a:spcPts val="0"/>
              </a:spcAft>
              <a:buClr>
                <a:srgbClr val="3C78D8"/>
              </a:buClr>
              <a:buSzPts val="800"/>
              <a:buNone/>
              <a:defRPr sz="800">
                <a:solidFill>
                  <a:srgbClr val="3C78D8"/>
                </a:solidFill>
              </a:defRPr>
            </a:lvl9pPr>
          </a:lstStyle>
          <a:p>
            <a:endParaRPr/>
          </a:p>
        </p:txBody>
      </p:sp>
      <p:sp>
        <p:nvSpPr>
          <p:cNvPr id="957" name="Google Shape;957;p74"/>
          <p:cNvSpPr txBox="1">
            <a:spLocks noGrp="1"/>
          </p:cNvSpPr>
          <p:nvPr>
            <p:ph type="title" idx="2"/>
          </p:nvPr>
        </p:nvSpPr>
        <p:spPr>
          <a:xfrm>
            <a:off x="2646000" y="894175"/>
            <a:ext cx="3852000" cy="2031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15000">
                <a:solidFill>
                  <a:srgbClr val="1C4587"/>
                </a:solidFill>
              </a:defRPr>
            </a:lvl1pPr>
            <a:lvl2pPr lvl="1"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79"/>
        <p:cNvGrpSpPr/>
        <p:nvPr/>
      </p:nvGrpSpPr>
      <p:grpSpPr>
        <a:xfrm>
          <a:off x="0" y="0"/>
          <a:ext cx="0" cy="0"/>
          <a:chOff x="0" y="0"/>
          <a:chExt cx="0" cy="0"/>
        </a:xfrm>
      </p:grpSpPr>
      <p:sp>
        <p:nvSpPr>
          <p:cNvPr id="1380" name="Google Shape;1380;p81"/>
          <p:cNvSpPr txBox="1">
            <a:spLocks noGrp="1"/>
          </p:cNvSpPr>
          <p:nvPr>
            <p:ph type="subTitle" idx="1"/>
          </p:nvPr>
        </p:nvSpPr>
        <p:spPr>
          <a:xfrm>
            <a:off x="720000" y="1475700"/>
            <a:ext cx="7704000" cy="265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Char char="●"/>
              <a:defRPr/>
            </a:lvl1pPr>
            <a:lvl2pPr lvl="1" algn="ctr">
              <a:lnSpc>
                <a:spcPct val="100000"/>
              </a:lnSpc>
              <a:spcBef>
                <a:spcPts val="100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a:endParaRPr/>
          </a:p>
        </p:txBody>
      </p:sp>
      <p:sp>
        <p:nvSpPr>
          <p:cNvPr id="1381" name="Google Shape;1381;p81"/>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800"/>
              <a:buNone/>
              <a:defRPr/>
            </a:lvl1pPr>
            <a:lvl2pPr lvl="1" algn="ctr">
              <a:lnSpc>
                <a:spcPct val="100000"/>
              </a:lnSpc>
              <a:spcBef>
                <a:spcPts val="0"/>
              </a:spcBef>
              <a:spcAft>
                <a:spcPts val="0"/>
              </a:spcAft>
              <a:buSzPts val="800"/>
              <a:buNone/>
              <a:defRPr sz="800"/>
            </a:lvl2pPr>
            <a:lvl3pPr lvl="2" algn="ctr">
              <a:lnSpc>
                <a:spcPct val="100000"/>
              </a:lnSpc>
              <a:spcBef>
                <a:spcPts val="0"/>
              </a:spcBef>
              <a:spcAft>
                <a:spcPts val="0"/>
              </a:spcAft>
              <a:buSzPts val="800"/>
              <a:buNone/>
              <a:defRPr sz="800"/>
            </a:lvl3pPr>
            <a:lvl4pPr lvl="3" algn="ctr">
              <a:lnSpc>
                <a:spcPct val="100000"/>
              </a:lnSpc>
              <a:spcBef>
                <a:spcPts val="0"/>
              </a:spcBef>
              <a:spcAft>
                <a:spcPts val="0"/>
              </a:spcAft>
              <a:buSzPts val="800"/>
              <a:buNone/>
              <a:defRPr sz="800"/>
            </a:lvl4pPr>
            <a:lvl5pPr lvl="4" algn="ctr">
              <a:lnSpc>
                <a:spcPct val="100000"/>
              </a:lnSpc>
              <a:spcBef>
                <a:spcPts val="0"/>
              </a:spcBef>
              <a:spcAft>
                <a:spcPts val="0"/>
              </a:spcAft>
              <a:buSzPts val="800"/>
              <a:buNone/>
              <a:defRPr sz="800"/>
            </a:lvl5pPr>
            <a:lvl6pPr lvl="5" algn="ctr">
              <a:lnSpc>
                <a:spcPct val="100000"/>
              </a:lnSpc>
              <a:spcBef>
                <a:spcPts val="0"/>
              </a:spcBef>
              <a:spcAft>
                <a:spcPts val="0"/>
              </a:spcAft>
              <a:buSzPts val="800"/>
              <a:buNone/>
              <a:defRPr sz="800"/>
            </a:lvl6pPr>
            <a:lvl7pPr lvl="6" algn="ctr">
              <a:lnSpc>
                <a:spcPct val="100000"/>
              </a:lnSpc>
              <a:spcBef>
                <a:spcPts val="0"/>
              </a:spcBef>
              <a:spcAft>
                <a:spcPts val="0"/>
              </a:spcAft>
              <a:buSzPts val="800"/>
              <a:buNone/>
              <a:defRPr sz="800"/>
            </a:lvl7pPr>
            <a:lvl8pPr lvl="7" algn="ctr">
              <a:lnSpc>
                <a:spcPct val="100000"/>
              </a:lnSpc>
              <a:spcBef>
                <a:spcPts val="0"/>
              </a:spcBef>
              <a:spcAft>
                <a:spcPts val="0"/>
              </a:spcAft>
              <a:buSzPts val="800"/>
              <a:buNone/>
              <a:defRPr sz="800"/>
            </a:lvl8pPr>
            <a:lvl9pPr lvl="8" algn="ctr">
              <a:lnSpc>
                <a:spcPct val="100000"/>
              </a:lnSpc>
              <a:spcBef>
                <a:spcPts val="0"/>
              </a:spcBef>
              <a:spcAft>
                <a:spcPts val="0"/>
              </a:spcAft>
              <a:buSzPts val="800"/>
              <a:buNone/>
              <a:defRPr sz="800"/>
            </a:lvl9pPr>
          </a:lstStyle>
          <a:p>
            <a:endParaRPr/>
          </a:p>
        </p:txBody>
      </p:sp>
      <p:pic>
        <p:nvPicPr>
          <p:cNvPr id="1382" name="Google Shape;1382;p81"/>
          <p:cNvPicPr preferRelativeResize="0"/>
          <p:nvPr/>
        </p:nvPicPr>
        <p:blipFill rotWithShape="1">
          <a:blip r:embed="rId2">
            <a:alphaModFix amt="47000"/>
          </a:blip>
          <a:srcRect/>
          <a:stretch/>
        </p:blipFill>
        <p:spPr>
          <a:xfrm rot="4139108">
            <a:off x="-1716814" y="3950736"/>
            <a:ext cx="2989903" cy="2468227"/>
          </a:xfrm>
          <a:prstGeom prst="rect">
            <a:avLst/>
          </a:prstGeom>
          <a:noFill/>
          <a:ln>
            <a:noFill/>
          </a:ln>
        </p:spPr>
      </p:pic>
      <p:grpSp>
        <p:nvGrpSpPr>
          <p:cNvPr id="1383" name="Google Shape;1383;p81"/>
          <p:cNvGrpSpPr/>
          <p:nvPr/>
        </p:nvGrpSpPr>
        <p:grpSpPr>
          <a:xfrm rot="-987768">
            <a:off x="-414533" y="3230134"/>
            <a:ext cx="1344359" cy="1995308"/>
            <a:chOff x="272875" y="1527563"/>
            <a:chExt cx="255950" cy="455000"/>
          </a:xfrm>
        </p:grpSpPr>
        <p:sp>
          <p:nvSpPr>
            <p:cNvPr id="1384" name="Google Shape;1384;p8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8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8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8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8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8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8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8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8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8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8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8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8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8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8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8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8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8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8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8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8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8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8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8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8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8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8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8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8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8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8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8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8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8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8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19" name="Google Shape;1419;p81"/>
          <p:cNvPicPr preferRelativeResize="0"/>
          <p:nvPr/>
        </p:nvPicPr>
        <p:blipFill rotWithShape="1">
          <a:blip r:embed="rId3">
            <a:alphaModFix amt="74000"/>
          </a:blip>
          <a:srcRect/>
          <a:stretch/>
        </p:blipFill>
        <p:spPr>
          <a:xfrm rot="-1197527" flipH="1">
            <a:off x="8254668" y="3888189"/>
            <a:ext cx="2894871" cy="2593322"/>
          </a:xfrm>
          <a:prstGeom prst="rect">
            <a:avLst/>
          </a:prstGeom>
          <a:noFill/>
          <a:ln>
            <a:noFill/>
          </a:ln>
        </p:spPr>
      </p:pic>
      <p:pic>
        <p:nvPicPr>
          <p:cNvPr id="1420" name="Google Shape;1420;p81"/>
          <p:cNvPicPr preferRelativeResize="0"/>
          <p:nvPr/>
        </p:nvPicPr>
        <p:blipFill rotWithShape="1">
          <a:blip r:embed="rId4">
            <a:alphaModFix amt="58000"/>
          </a:blip>
          <a:srcRect/>
          <a:stretch/>
        </p:blipFill>
        <p:spPr>
          <a:xfrm rot="-9314708">
            <a:off x="-1515506" y="-1274402"/>
            <a:ext cx="1787180" cy="4287365"/>
          </a:xfrm>
          <a:prstGeom prst="rect">
            <a:avLst/>
          </a:prstGeom>
          <a:noFill/>
          <a:ln>
            <a:noFill/>
          </a:ln>
        </p:spPr>
      </p:pic>
      <p:pic>
        <p:nvPicPr>
          <p:cNvPr id="1421" name="Google Shape;1421;p81"/>
          <p:cNvPicPr preferRelativeResize="0"/>
          <p:nvPr/>
        </p:nvPicPr>
        <p:blipFill rotWithShape="1">
          <a:blip r:embed="rId5">
            <a:alphaModFix amt="76000"/>
          </a:blip>
          <a:srcRect/>
          <a:stretch/>
        </p:blipFill>
        <p:spPr>
          <a:xfrm rot="394092">
            <a:off x="2157624" y="-1359156"/>
            <a:ext cx="5296602" cy="1972438"/>
          </a:xfrm>
          <a:prstGeom prst="rect">
            <a:avLst/>
          </a:prstGeom>
          <a:noFill/>
          <a:ln>
            <a:noFill/>
          </a:ln>
        </p:spPr>
      </p:pic>
      <p:pic>
        <p:nvPicPr>
          <p:cNvPr id="1422" name="Google Shape;1422;p81"/>
          <p:cNvPicPr preferRelativeResize="0"/>
          <p:nvPr/>
        </p:nvPicPr>
        <p:blipFill rotWithShape="1">
          <a:blip r:embed="rId6">
            <a:alphaModFix amt="62000"/>
          </a:blip>
          <a:srcRect/>
          <a:stretch/>
        </p:blipFill>
        <p:spPr>
          <a:xfrm rot="6551349" flipH="1">
            <a:off x="7493893" y="-756657"/>
            <a:ext cx="2894870" cy="2593321"/>
          </a:xfrm>
          <a:prstGeom prst="rect">
            <a:avLst/>
          </a:prstGeom>
          <a:noFill/>
          <a:ln>
            <a:noFill/>
          </a:ln>
        </p:spPr>
      </p:pic>
      <p:grpSp>
        <p:nvGrpSpPr>
          <p:cNvPr id="1423" name="Google Shape;1423;p81"/>
          <p:cNvGrpSpPr/>
          <p:nvPr/>
        </p:nvGrpSpPr>
        <p:grpSpPr>
          <a:xfrm rot="8100046">
            <a:off x="8172669" y="-457651"/>
            <a:ext cx="1344367" cy="1995327"/>
            <a:chOff x="272875" y="1527563"/>
            <a:chExt cx="255950" cy="455000"/>
          </a:xfrm>
        </p:grpSpPr>
        <p:sp>
          <p:nvSpPr>
            <p:cNvPr id="1424" name="Google Shape;1424;p8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8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8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8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8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8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8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8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8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8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8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8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8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8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8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8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8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8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8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8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8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8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8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8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8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8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8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8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8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8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8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8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8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8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8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9" name="Google Shape;1459;p81"/>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81"/>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9pPr>
          </a:lstStyle>
          <a:p>
            <a:endParaRPr/>
          </a:p>
        </p:txBody>
      </p:sp>
      <p:sp>
        <p:nvSpPr>
          <p:cNvPr id="7" name="Google Shape;7;p6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62" r:id="rId8"/>
    <p:sldLayoutId id="2147483669" r:id="rId9"/>
    <p:sldLayoutId id="2147483675" r:id="rId10"/>
    <p:sldLayoutId id="2147483676" r:id="rId11"/>
    <p:sldLayoutId id="2147483677" r:id="rId12"/>
    <p:sldLayoutId id="2147483678" r:id="rId13"/>
    <p:sldLayoutId id="2147483679" r:id="rId14"/>
    <p:sldLayoutId id="2147483680" r:id="rId1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image" Target="../media/image80.png"/><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hyperlink" Target="https://www.geeksforgeeks.org/travelling-salesman-problem-set-2-approximate-using-mst/" TargetMode="External"/><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hyperlink" Target="https://faculty1.coloradocollege.edu/~sjanke/Slides/TSP_SJ.ppt" TargetMode="External"/><Relationship Id="rId4" Type="http://schemas.openxmlformats.org/officeDocument/2006/relationships/hyperlink" Target="https://iq.opengenus.org/approximation-algorithm-for-travelling-salesman-proble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1.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p1"/>
          <p:cNvSpPr txBox="1">
            <a:spLocks noGrp="1"/>
          </p:cNvSpPr>
          <p:nvPr>
            <p:ph type="ctrTitle"/>
          </p:nvPr>
        </p:nvSpPr>
        <p:spPr>
          <a:xfrm>
            <a:off x="347185" y="525350"/>
            <a:ext cx="5624551" cy="2052600"/>
          </a:xfrm>
          <a:prstGeom prst="rect">
            <a:avLst/>
          </a:prstGeom>
          <a:noFill/>
          <a:ln>
            <a:noFill/>
          </a:ln>
        </p:spPr>
        <p:txBody>
          <a:bodyPr spcFirstLastPara="1" wrap="square" lIns="91425" tIns="91425" rIns="91425" bIns="91425" anchor="b" anchorCtr="0">
            <a:noAutofit/>
          </a:bodyPr>
          <a:lstStyle/>
          <a:p>
            <a:pPr marL="0" lvl="0" indent="0" rtl="0">
              <a:lnSpc>
                <a:spcPct val="100000"/>
              </a:lnSpc>
              <a:spcBef>
                <a:spcPts val="0"/>
              </a:spcBef>
              <a:spcAft>
                <a:spcPts val="0"/>
              </a:spcAft>
              <a:buSzPts val="5200"/>
              <a:buNone/>
            </a:pPr>
            <a:r>
              <a:rPr lang="en-US" sz="4800" b="1" dirty="0">
                <a:latin typeface="Times New Roman" panose="02020603050405020304" pitchFamily="18" charset="0"/>
                <a:cs typeface="Times New Roman" panose="02020603050405020304" pitchFamily="18" charset="0"/>
              </a:rPr>
              <a:t>Traveling Sales-man Problem </a:t>
            </a:r>
          </a:p>
        </p:txBody>
      </p:sp>
      <p:sp>
        <p:nvSpPr>
          <p:cNvPr id="2040" name="Google Shape;2040;p1"/>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1"/>
          <p:cNvSpPr txBox="1">
            <a:spLocks noGrp="1"/>
          </p:cNvSpPr>
          <p:nvPr>
            <p:ph type="subTitle" idx="1"/>
          </p:nvPr>
        </p:nvSpPr>
        <p:spPr>
          <a:xfrm>
            <a:off x="0" y="2502925"/>
            <a:ext cx="5683348" cy="15915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US" sz="2000" b="1" u="sng" dirty="0">
                <a:latin typeface="Times New Roman" panose="02020603050405020304" pitchFamily="18" charset="0"/>
                <a:cs typeface="Times New Roman" panose="02020603050405020304" pitchFamily="18" charset="0"/>
              </a:rPr>
              <a:t>Algorithm’s Project Presented By:</a:t>
            </a:r>
          </a:p>
          <a:p>
            <a:pPr indent="0">
              <a:lnSpc>
                <a:spcPct val="115000"/>
              </a:lnSpc>
            </a:pPr>
            <a:r>
              <a:rPr lang="en-US" sz="2000" dirty="0" err="1">
                <a:latin typeface="Times New Roman" panose="02020603050405020304" pitchFamily="18" charset="0"/>
                <a:cs typeface="Times New Roman" panose="02020603050405020304" pitchFamily="18" charset="0"/>
              </a:rPr>
              <a:t>Allaa</a:t>
            </a:r>
            <a:r>
              <a:rPr lang="en-US" sz="2000" dirty="0">
                <a:latin typeface="Times New Roman" panose="02020603050405020304" pitchFamily="18" charset="0"/>
                <a:cs typeface="Times New Roman" panose="02020603050405020304" pitchFamily="18" charset="0"/>
              </a:rPr>
              <a:t> Abdo</a:t>
            </a:r>
          </a:p>
          <a:p>
            <a:pPr marL="457200" lvl="0" indent="0" algn="ctr" rtl="0">
              <a:lnSpc>
                <a:spcPct val="115000"/>
              </a:lnSpc>
              <a:spcBef>
                <a:spcPts val="0"/>
              </a:spcBef>
              <a:spcAft>
                <a:spcPts val="0"/>
              </a:spcAft>
              <a:buNone/>
            </a:pPr>
            <a:r>
              <a:rPr lang="en" sz="2000" dirty="0">
                <a:latin typeface="Times New Roman" panose="02020603050405020304" pitchFamily="18" charset="0"/>
                <a:cs typeface="Times New Roman" panose="02020603050405020304" pitchFamily="18" charset="0"/>
              </a:rPr>
              <a:t>Doaa Mahmoud</a:t>
            </a:r>
            <a:endParaRPr sz="2000" dirty="0">
              <a:latin typeface="Times New Roman" panose="02020603050405020304" pitchFamily="18" charset="0"/>
              <a:cs typeface="Times New Roman" panose="02020603050405020304" pitchFamily="18" charset="0"/>
            </a:endParaRPr>
          </a:p>
          <a:p>
            <a:pPr marL="457200" lvl="0" indent="0" algn="ctr" rtl="0">
              <a:lnSpc>
                <a:spcPct val="115000"/>
              </a:lnSpc>
              <a:spcBef>
                <a:spcPts val="0"/>
              </a:spcBef>
              <a:spcAft>
                <a:spcPts val="0"/>
              </a:spcAft>
              <a:buNone/>
            </a:pPr>
            <a:r>
              <a:rPr lang="en" sz="2000" dirty="0">
                <a:latin typeface="Times New Roman" panose="02020603050405020304" pitchFamily="18" charset="0"/>
                <a:cs typeface="Times New Roman" panose="02020603050405020304" pitchFamily="18" charset="0"/>
              </a:rPr>
              <a:t>Hagar Marzouk</a:t>
            </a:r>
            <a:endParaRPr sz="2000" dirty="0">
              <a:latin typeface="Times New Roman" panose="02020603050405020304" pitchFamily="18" charset="0"/>
              <a:cs typeface="Times New Roman" panose="02020603050405020304" pitchFamily="18" charset="0"/>
            </a:endParaRPr>
          </a:p>
          <a:p>
            <a:pPr marL="457200" lvl="0" indent="0" algn="ctr" rtl="0">
              <a:lnSpc>
                <a:spcPct val="115000"/>
              </a:lnSpc>
              <a:spcBef>
                <a:spcPts val="0"/>
              </a:spcBef>
              <a:spcAft>
                <a:spcPts val="0"/>
              </a:spcAft>
              <a:buNone/>
            </a:pPr>
            <a:r>
              <a:rPr lang="en" sz="2000" dirty="0">
                <a:latin typeface="Times New Roman" panose="02020603050405020304" pitchFamily="18" charset="0"/>
                <a:cs typeface="Times New Roman" panose="02020603050405020304" pitchFamily="18" charset="0"/>
              </a:rPr>
              <a:t>Mai  Tarek</a:t>
            </a:r>
            <a:endParaRPr sz="2000" dirty="0">
              <a:latin typeface="Times New Roman" panose="02020603050405020304" pitchFamily="18" charset="0"/>
              <a:cs typeface="Times New Roman" panose="02020603050405020304" pitchFamily="18" charset="0"/>
            </a:endParaRPr>
          </a:p>
          <a:p>
            <a:pPr marL="457200" lvl="0" indent="0" algn="ctr" rtl="0">
              <a:lnSpc>
                <a:spcPct val="115000"/>
              </a:lnSpc>
              <a:spcBef>
                <a:spcPts val="0"/>
              </a:spcBef>
              <a:spcAft>
                <a:spcPts val="0"/>
              </a:spcAft>
              <a:buNone/>
            </a:pPr>
            <a:r>
              <a:rPr lang="en" sz="2000" dirty="0">
                <a:latin typeface="Times New Roman" panose="02020603050405020304" pitchFamily="18" charset="0"/>
                <a:cs typeface="Times New Roman" panose="02020603050405020304" pitchFamily="18" charset="0"/>
              </a:rPr>
              <a:t>Tasneem Omara</a:t>
            </a:r>
            <a:endParaRPr sz="2000" dirty="0">
              <a:latin typeface="Times New Roman" panose="02020603050405020304" pitchFamily="18" charset="0"/>
              <a:cs typeface="Times New Roman" panose="02020603050405020304" pitchFamily="18" charset="0"/>
            </a:endParaRPr>
          </a:p>
          <a:p>
            <a:pPr marL="457200" lvl="0" indent="-317500" algn="l" rtl="0">
              <a:lnSpc>
                <a:spcPct val="100000"/>
              </a:lnSpc>
              <a:spcBef>
                <a:spcPts val="0"/>
              </a:spcBef>
              <a:spcAft>
                <a:spcPts val="0"/>
              </a:spcAft>
              <a:buSzPts val="1400"/>
              <a:buNone/>
            </a:pPr>
            <a:endParaRPr sz="2000" dirty="0">
              <a:latin typeface="Times New Roman" panose="02020603050405020304" pitchFamily="18" charset="0"/>
              <a:cs typeface="Times New Roman" panose="02020603050405020304" pitchFamily="18" charset="0"/>
            </a:endParaRPr>
          </a:p>
        </p:txBody>
      </p:sp>
      <p:pic>
        <p:nvPicPr>
          <p:cNvPr id="2042" name="Google Shape;2042;p1" descr="Using a Genetic Algorithm for Traveling Salesman Problem in Python – Cresco"/>
          <p:cNvPicPr preferRelativeResize="0"/>
          <p:nvPr/>
        </p:nvPicPr>
        <p:blipFill rotWithShape="1">
          <a:blip r:embed="rId3">
            <a:alphaModFix/>
          </a:blip>
          <a:srcRect l="38806" t="43457" r="33408"/>
          <a:stretch/>
        </p:blipFill>
        <p:spPr>
          <a:xfrm>
            <a:off x="5488744" y="1329397"/>
            <a:ext cx="2862717" cy="36734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ge18462ed8a_3_1"/>
          <p:cNvSpPr txBox="1">
            <a:spLocks noGrp="1"/>
          </p:cNvSpPr>
          <p:nvPr>
            <p:ph type="subTitle" idx="4294967295"/>
          </p:nvPr>
        </p:nvSpPr>
        <p:spPr>
          <a:xfrm>
            <a:off x="602100" y="1014150"/>
            <a:ext cx="7704000" cy="52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Times New Roman" panose="02020603050405020304" pitchFamily="18" charset="0"/>
                <a:cs typeface="Times New Roman" panose="02020603050405020304" pitchFamily="18" charset="0"/>
              </a:rPr>
              <a:t>Implementation:</a:t>
            </a:r>
            <a:endParaRPr sz="2400" b="1" dirty="0">
              <a:latin typeface="Times New Roman" panose="02020603050405020304" pitchFamily="18" charset="0"/>
              <a:cs typeface="Times New Roman" panose="02020603050405020304" pitchFamily="18" charset="0"/>
            </a:endParaRPr>
          </a:p>
        </p:txBody>
      </p:sp>
      <p:sp>
        <p:nvSpPr>
          <p:cNvPr id="2134" name="Google Shape;2134;ge18462ed8a_3_1"/>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lvl="0"/>
            <a:r>
              <a:rPr lang="en" sz="4400" b="1" dirty="0">
                <a:solidFill>
                  <a:srgbClr val="073763"/>
                </a:solidFill>
                <a:latin typeface="Times New Roman" panose="02020603050405020304" pitchFamily="18" charset="0"/>
                <a:cs typeface="Times New Roman" panose="02020603050405020304" pitchFamily="18" charset="0"/>
              </a:rPr>
              <a:t>Nearest Neighbor</a:t>
            </a: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 (Cont’d)</a:t>
            </a:r>
            <a:endParaRPr dirty="0">
              <a:latin typeface="Overpass"/>
              <a:ea typeface="Overpass"/>
              <a:cs typeface="Overpass"/>
              <a:sym typeface="Overpass"/>
            </a:endParaRPr>
          </a:p>
        </p:txBody>
      </p:sp>
      <p:pic>
        <p:nvPicPr>
          <p:cNvPr id="2135" name="Google Shape;2135;ge18462ed8a_3_1"/>
          <p:cNvPicPr preferRelativeResize="0"/>
          <p:nvPr/>
        </p:nvPicPr>
        <p:blipFill rotWithShape="1">
          <a:blip r:embed="rId3">
            <a:alphaModFix/>
          </a:blip>
          <a:srcRect l="19701" t="35018" r="29415" b="15210"/>
          <a:stretch/>
        </p:blipFill>
        <p:spPr>
          <a:xfrm>
            <a:off x="1398035" y="1606375"/>
            <a:ext cx="6120398" cy="328214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9"/>
        <p:cNvGrpSpPr/>
        <p:nvPr/>
      </p:nvGrpSpPr>
      <p:grpSpPr>
        <a:xfrm>
          <a:off x="0" y="0"/>
          <a:ext cx="0" cy="0"/>
          <a:chOff x="0" y="0"/>
          <a:chExt cx="0" cy="0"/>
        </a:xfrm>
      </p:grpSpPr>
      <p:pic>
        <p:nvPicPr>
          <p:cNvPr id="2140" name="Google Shape;2140;ge18462ed8a_0_41"/>
          <p:cNvPicPr preferRelativeResize="0"/>
          <p:nvPr/>
        </p:nvPicPr>
        <p:blipFill rotWithShape="1">
          <a:blip r:embed="rId3">
            <a:alphaModFix amt="52000"/>
          </a:blip>
          <a:srcRect/>
          <a:stretch/>
        </p:blipFill>
        <p:spPr>
          <a:xfrm rot="-1128982" flipH="1">
            <a:off x="981778" y="2490559"/>
            <a:ext cx="1120485" cy="574879"/>
          </a:xfrm>
          <a:prstGeom prst="rect">
            <a:avLst/>
          </a:prstGeom>
          <a:noFill/>
          <a:ln>
            <a:noFill/>
          </a:ln>
        </p:spPr>
      </p:pic>
      <p:pic>
        <p:nvPicPr>
          <p:cNvPr id="2141" name="Google Shape;2141;ge18462ed8a_0_41"/>
          <p:cNvPicPr preferRelativeResize="0"/>
          <p:nvPr/>
        </p:nvPicPr>
        <p:blipFill rotWithShape="1">
          <a:blip r:embed="rId3">
            <a:alphaModFix amt="52000"/>
          </a:blip>
          <a:srcRect/>
          <a:stretch/>
        </p:blipFill>
        <p:spPr>
          <a:xfrm rot="-1128982" flipH="1">
            <a:off x="6138312" y="3322799"/>
            <a:ext cx="1120485" cy="574879"/>
          </a:xfrm>
          <a:prstGeom prst="rect">
            <a:avLst/>
          </a:prstGeom>
          <a:noFill/>
          <a:ln>
            <a:noFill/>
          </a:ln>
        </p:spPr>
      </p:pic>
      <p:pic>
        <p:nvPicPr>
          <p:cNvPr id="2142" name="Google Shape;2142;ge18462ed8a_0_41"/>
          <p:cNvPicPr preferRelativeResize="0"/>
          <p:nvPr/>
        </p:nvPicPr>
        <p:blipFill rotWithShape="1">
          <a:blip r:embed="rId4">
            <a:alphaModFix amt="80000"/>
          </a:blip>
          <a:srcRect r="39773"/>
          <a:stretch/>
        </p:blipFill>
        <p:spPr>
          <a:xfrm flipH="1">
            <a:off x="4208954" y="3136789"/>
            <a:ext cx="1181352" cy="910250"/>
          </a:xfrm>
          <a:prstGeom prst="rect">
            <a:avLst/>
          </a:prstGeom>
          <a:noFill/>
          <a:ln>
            <a:noFill/>
          </a:ln>
        </p:spPr>
      </p:pic>
      <p:pic>
        <p:nvPicPr>
          <p:cNvPr id="2143" name="Google Shape;2143;ge18462ed8a_0_41"/>
          <p:cNvPicPr preferRelativeResize="0"/>
          <p:nvPr/>
        </p:nvPicPr>
        <p:blipFill rotWithShape="1">
          <a:blip r:embed="rId5">
            <a:alphaModFix amt="77000"/>
          </a:blip>
          <a:srcRect r="40691"/>
          <a:stretch/>
        </p:blipFill>
        <p:spPr>
          <a:xfrm flipH="1">
            <a:off x="4233280" y="1680335"/>
            <a:ext cx="1163376" cy="910299"/>
          </a:xfrm>
          <a:prstGeom prst="rect">
            <a:avLst/>
          </a:prstGeom>
          <a:noFill/>
          <a:ln>
            <a:noFill/>
          </a:ln>
        </p:spPr>
      </p:pic>
      <mc:AlternateContent xmlns:mc="http://schemas.openxmlformats.org/markup-compatibility/2006" xmlns:a14="http://schemas.microsoft.com/office/drawing/2010/main">
        <mc:Choice Requires="a14">
          <p:sp>
            <p:nvSpPr>
              <p:cNvPr id="2144" name="Google Shape;2144;ge18462ed8a_0_41"/>
              <p:cNvSpPr txBox="1">
                <a:spLocks noGrp="1"/>
              </p:cNvSpPr>
              <p:nvPr>
                <p:ph type="subTitle" idx="4294967295"/>
              </p:nvPr>
            </p:nvSpPr>
            <p:spPr>
              <a:xfrm>
                <a:off x="5573417" y="1542984"/>
                <a:ext cx="3142650" cy="1185000"/>
              </a:xfrm>
              <a:prstGeom prst="rect">
                <a:avLst/>
              </a:prstGeom>
              <a:noFill/>
              <a:ln>
                <a:noFill/>
              </a:ln>
            </p:spPr>
            <p:txBody>
              <a:bodyPr spcFirstLastPara="1" wrap="square" lIns="91425" tIns="91425" rIns="91425" bIns="91425" anchor="t" anchorCtr="0">
                <a:noAutofit/>
              </a:bodyPr>
              <a:lstStyle/>
              <a:p>
                <a:pPr marL="0" lvl="0" indent="0">
                  <a:buNone/>
                </a:pPr>
                <a:r>
                  <a:rPr lang="en-US" sz="1800" b="1" dirty="0">
                    <a:latin typeface="Times New Roman" panose="02020603050405020304" pitchFamily="18" charset="0"/>
                    <a:cs typeface="Times New Roman" panose="02020603050405020304" pitchFamily="18" charset="0"/>
                  </a:rPr>
                  <a:t>NN Algorithm →  </a:t>
                </a:r>
                <a:r>
                  <a:rPr lang="en-US" sz="1800" b="1" i="0" u="none" strike="noStrike" cap="none" dirty="0">
                    <a:latin typeface="Times New Roman" panose="02020603050405020304" pitchFamily="18" charset="0"/>
                    <a:cs typeface="Times New Roman" panose="02020603050405020304" pitchFamily="18" charset="0"/>
                  </a:rPr>
                  <a:t>O(</a:t>
                </a:r>
                <a14:m>
                  <m:oMath xmlns:m="http://schemas.openxmlformats.org/officeDocument/2006/math">
                    <m:sSup>
                      <m:sSupPr>
                        <m:ctrlPr>
                          <a:rPr lang="ar-EG" sz="1800" b="1" i="1">
                            <a:latin typeface="Cambria Math" panose="02040503050406030204" pitchFamily="18" charset="0"/>
                            <a:cs typeface="Times New Roman" panose="02020603050405020304" pitchFamily="18" charset="0"/>
                          </a:rPr>
                        </m:ctrlPr>
                      </m:sSupPr>
                      <m:e>
                        <m:r>
                          <a:rPr lang="en-US" sz="1800" b="1" i="1">
                            <a:latin typeface="Cambria Math" panose="02040503050406030204" pitchFamily="18" charset="0"/>
                            <a:cs typeface="Times New Roman" panose="02020603050405020304" pitchFamily="18" charset="0"/>
                          </a:rPr>
                          <m:t>𝐧</m:t>
                        </m:r>
                      </m:e>
                      <m:sup>
                        <m:r>
                          <a:rPr lang="ar-EG" sz="1800" b="1" i="0" smtClean="0">
                            <a:latin typeface="Cambria Math" panose="02040503050406030204" pitchFamily="18" charset="0"/>
                            <a:cs typeface="Times New Roman" panose="02020603050405020304" pitchFamily="18" charset="0"/>
                          </a:rPr>
                          <m:t>𝟐</m:t>
                        </m:r>
                      </m:sup>
                    </m:sSup>
                  </m:oMath>
                </a14:m>
                <a:r>
                  <a:rPr lang="en-US" sz="1800" b="1" i="0" u="none" strike="noStrike" cap="none" dirty="0">
                    <a:latin typeface="Times New Roman" panose="02020603050405020304" pitchFamily="18" charset="0"/>
                    <a:cs typeface="Times New Roman" panose="02020603050405020304" pitchFamily="18" charset="0"/>
                  </a:rPr>
                  <a:t>)</a:t>
                </a:r>
                <a:endParaRPr lang="ar-EG" sz="1800" b="1" i="0" u="none" strike="noStrike" cap="none" dirty="0">
                  <a:latin typeface="Times New Roman" panose="02020603050405020304" pitchFamily="18" charset="0"/>
                  <a:cs typeface="Times New Roman" panose="02020603050405020304" pitchFamily="18" charset="0"/>
                </a:endParaRPr>
              </a:p>
              <a:p>
                <a:pPr marL="0" lvl="0" indent="0">
                  <a:spcBef>
                    <a:spcPts val="1600"/>
                  </a:spcBef>
                  <a:buClr>
                    <a:srgbClr val="000000"/>
                  </a:buClr>
                  <a:buSzPts val="3000"/>
                  <a:buNone/>
                </a:pPr>
                <a:r>
                  <a:rPr lang="en-US" sz="1800" b="1" dirty="0">
                    <a:latin typeface="Times New Roman" panose="02020603050405020304" pitchFamily="18" charset="0"/>
                    <a:ea typeface="Overpass Black"/>
                    <a:cs typeface="Times New Roman" panose="02020603050405020304" pitchFamily="18" charset="0"/>
                    <a:sym typeface="Overpass Black"/>
                  </a:rPr>
                  <a:t>NN with Repetition → </a:t>
                </a:r>
                <a:r>
                  <a:rPr lang="en-US" sz="1800" b="1" dirty="0">
                    <a:latin typeface="Times New Roman" panose="02020603050405020304" pitchFamily="18" charset="0"/>
                    <a:cs typeface="Times New Roman" panose="02020603050405020304" pitchFamily="18" charset="0"/>
                  </a:rPr>
                  <a:t>O(</a:t>
                </a:r>
                <a14:m>
                  <m:oMath xmlns:m="http://schemas.openxmlformats.org/officeDocument/2006/math">
                    <m:sSup>
                      <m:sSupPr>
                        <m:ctrlPr>
                          <a:rPr lang="ar-EG" sz="1800" b="1" i="1">
                            <a:latin typeface="Cambria Math" panose="02040503050406030204" pitchFamily="18" charset="0"/>
                            <a:cs typeface="Times New Roman" panose="02020603050405020304" pitchFamily="18" charset="0"/>
                          </a:rPr>
                        </m:ctrlPr>
                      </m:sSupPr>
                      <m:e>
                        <m:r>
                          <a:rPr lang="en-US" sz="1800" b="1" i="1">
                            <a:latin typeface="Cambria Math" panose="02040503050406030204" pitchFamily="18" charset="0"/>
                            <a:cs typeface="Times New Roman" panose="02020603050405020304" pitchFamily="18" charset="0"/>
                          </a:rPr>
                          <m:t>𝐧</m:t>
                        </m:r>
                      </m:e>
                      <m:sup>
                        <m:r>
                          <a:rPr lang="en-US" sz="1800" b="1" i="1" smtClean="0">
                            <a:latin typeface="Cambria Math" panose="02040503050406030204" pitchFamily="18" charset="0"/>
                            <a:cs typeface="Times New Roman" panose="02020603050405020304" pitchFamily="18" charset="0"/>
                          </a:rPr>
                          <m:t>𝟑</m:t>
                        </m:r>
                      </m:sup>
                    </m:sSup>
                  </m:oMath>
                </a14:m>
                <a:r>
                  <a:rPr lang="en-US" sz="1800" b="1" dirty="0">
                    <a:latin typeface="Times New Roman" panose="02020603050405020304" pitchFamily="18" charset="0"/>
                    <a:cs typeface="Times New Roman" panose="02020603050405020304" pitchFamily="18" charset="0"/>
                  </a:rPr>
                  <a:t>) </a:t>
                </a:r>
                <a:endParaRPr sz="1800" b="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2144" name="Google Shape;2144;ge18462ed8a_0_41"/>
              <p:cNvSpPr txBox="1">
                <a:spLocks noGrp="1" noRot="1" noChangeAspect="1" noMove="1" noResize="1" noEditPoints="1" noAdjustHandles="1" noChangeArrowheads="1" noChangeShapeType="1" noTextEdit="1"/>
              </p:cNvSpPr>
              <p:nvPr>
                <p:ph type="subTitle" idx="4294967295"/>
              </p:nvPr>
            </p:nvSpPr>
            <p:spPr>
              <a:xfrm>
                <a:off x="5573417" y="1542984"/>
                <a:ext cx="3142650" cy="1185000"/>
              </a:xfrm>
              <a:prstGeom prst="rect">
                <a:avLst/>
              </a:prstGeom>
              <a:blipFill rotWithShape="0">
                <a:blip r:embed="rId6"/>
                <a:stretch>
                  <a:fillRect l="-1550"/>
                </a:stretch>
              </a:blipFill>
              <a:ln>
                <a:noFill/>
              </a:ln>
            </p:spPr>
            <p:txBody>
              <a:bodyPr/>
              <a:lstStyle/>
              <a:p>
                <a:r>
                  <a:rPr lang="en-US">
                    <a:noFill/>
                  </a:rPr>
                  <a:t> </a:t>
                </a:r>
              </a:p>
            </p:txBody>
          </p:sp>
        </mc:Fallback>
      </mc:AlternateContent>
      <p:sp>
        <p:nvSpPr>
          <p:cNvPr id="2145" name="Google Shape;2145;ge18462ed8a_0_41"/>
          <p:cNvSpPr txBox="1">
            <a:spLocks noGrp="1"/>
          </p:cNvSpPr>
          <p:nvPr>
            <p:ph type="title" idx="4294967295"/>
          </p:nvPr>
        </p:nvSpPr>
        <p:spPr>
          <a:xfrm>
            <a:off x="2637902" y="3403750"/>
            <a:ext cx="1667400" cy="4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000" b="1" dirty="0">
                <a:latin typeface="Times New Roman" panose="02020603050405020304" pitchFamily="18" charset="0"/>
                <a:cs typeface="Times New Roman" panose="02020603050405020304" pitchFamily="18" charset="0"/>
              </a:rPr>
              <a:t>Cons</a:t>
            </a:r>
            <a:endParaRPr sz="1800" b="1" dirty="0">
              <a:latin typeface="Times New Roman" panose="02020603050405020304" pitchFamily="18" charset="0"/>
              <a:cs typeface="Times New Roman" panose="02020603050405020304" pitchFamily="18" charset="0"/>
            </a:endParaRPr>
          </a:p>
        </p:txBody>
      </p:sp>
      <p:sp>
        <p:nvSpPr>
          <p:cNvPr id="2146" name="Google Shape;2146;ge18462ed8a_0_41"/>
          <p:cNvSpPr txBox="1">
            <a:spLocks noGrp="1"/>
          </p:cNvSpPr>
          <p:nvPr>
            <p:ph type="title" idx="4294967295"/>
          </p:nvPr>
        </p:nvSpPr>
        <p:spPr>
          <a:xfrm>
            <a:off x="6142774" y="3399181"/>
            <a:ext cx="1853100" cy="43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1600"/>
              <a:t>Saturn</a:t>
            </a:r>
            <a:endParaRPr sz="1600"/>
          </a:p>
        </p:txBody>
      </p:sp>
      <p:sp>
        <p:nvSpPr>
          <p:cNvPr id="2147" name="Google Shape;2147;ge18462ed8a_0_41"/>
          <p:cNvSpPr txBox="1">
            <a:spLocks noGrp="1"/>
          </p:cNvSpPr>
          <p:nvPr>
            <p:ph type="subTitle" idx="4294967295"/>
          </p:nvPr>
        </p:nvSpPr>
        <p:spPr>
          <a:xfrm>
            <a:off x="6142774" y="3795114"/>
            <a:ext cx="1864800" cy="48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2"/>
              </a:buClr>
              <a:buSzPts val="1400"/>
              <a:buFont typeface="Open Sans"/>
              <a:buNone/>
            </a:pPr>
            <a:r>
              <a:rPr lang="en" sz="1400" b="0" i="0" u="none" strike="noStrike" cap="none">
                <a:solidFill>
                  <a:schemeClr val="dk2"/>
                </a:solidFill>
                <a:latin typeface="Open Sans"/>
                <a:ea typeface="Open Sans"/>
                <a:cs typeface="Open Sans"/>
                <a:sym typeface="Open Sans"/>
              </a:rPr>
              <a:t>It’s a gas giant and has several rings</a:t>
            </a:r>
            <a:endParaRPr sz="1400" b="0" i="0" u="none" strike="noStrike" cap="none">
              <a:solidFill>
                <a:schemeClr val="dk2"/>
              </a:solidFill>
              <a:latin typeface="Open Sans"/>
              <a:ea typeface="Open Sans"/>
              <a:cs typeface="Open Sans"/>
              <a:sym typeface="Open Sans"/>
            </a:endParaRPr>
          </a:p>
        </p:txBody>
      </p:sp>
      <p:sp>
        <p:nvSpPr>
          <p:cNvPr id="2148" name="Google Shape;2148;ge18462ed8a_0_41"/>
          <p:cNvSpPr txBox="1">
            <a:spLocks noGrp="1"/>
          </p:cNvSpPr>
          <p:nvPr>
            <p:ph type="title" idx="4294967295"/>
          </p:nvPr>
        </p:nvSpPr>
        <p:spPr>
          <a:xfrm>
            <a:off x="949023" y="2535611"/>
            <a:ext cx="1667400" cy="4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000" b="1" dirty="0">
                <a:latin typeface="Times New Roman" panose="02020603050405020304" pitchFamily="18" charset="0"/>
                <a:cs typeface="Times New Roman" panose="02020603050405020304" pitchFamily="18" charset="0"/>
              </a:rPr>
              <a:t>Summary</a:t>
            </a:r>
            <a:endParaRPr sz="2000" b="1" dirty="0">
              <a:latin typeface="Times New Roman" panose="02020603050405020304" pitchFamily="18" charset="0"/>
              <a:cs typeface="Times New Roman" panose="02020603050405020304" pitchFamily="18" charset="0"/>
            </a:endParaRPr>
          </a:p>
        </p:txBody>
      </p:sp>
      <p:sp>
        <p:nvSpPr>
          <p:cNvPr id="2149" name="Google Shape;2149;ge18462ed8a_0_41"/>
          <p:cNvSpPr/>
          <p:nvPr/>
        </p:nvSpPr>
        <p:spPr>
          <a:xfrm>
            <a:off x="2270177" y="1922125"/>
            <a:ext cx="379139" cy="1908826"/>
          </a:xfrm>
          <a:custGeom>
            <a:avLst/>
            <a:gdLst/>
            <a:ahLst/>
            <a:cxnLst/>
            <a:rect l="l" t="t" r="r" b="b"/>
            <a:pathLst>
              <a:path w="23711" h="61995" extrusionOk="0">
                <a:moveTo>
                  <a:pt x="23711" y="63"/>
                </a:moveTo>
                <a:cubicBezTo>
                  <a:pt x="16610" y="-444"/>
                  <a:pt x="7687" y="3693"/>
                  <a:pt x="4949" y="10264"/>
                </a:cubicBezTo>
                <a:cubicBezTo>
                  <a:pt x="2609" y="15879"/>
                  <a:pt x="9417" y="23418"/>
                  <a:pt x="6042" y="28479"/>
                </a:cubicBezTo>
                <a:cubicBezTo>
                  <a:pt x="4971" y="30084"/>
                  <a:pt x="1938" y="28595"/>
                  <a:pt x="395" y="29754"/>
                </a:cubicBezTo>
                <a:cubicBezTo>
                  <a:pt x="-1926" y="31498"/>
                  <a:pt x="7580" y="32146"/>
                  <a:pt x="7317" y="35037"/>
                </a:cubicBezTo>
                <a:cubicBezTo>
                  <a:pt x="6836" y="40326"/>
                  <a:pt x="2360" y="45799"/>
                  <a:pt x="4403" y="50702"/>
                </a:cubicBezTo>
                <a:cubicBezTo>
                  <a:pt x="7033" y="57013"/>
                  <a:pt x="14821" y="60656"/>
                  <a:pt x="21525" y="61995"/>
                </a:cubicBezTo>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50" name="Google Shape;2150;ge18462ed8a_0_41"/>
          <p:cNvPicPr preferRelativeResize="0"/>
          <p:nvPr/>
        </p:nvPicPr>
        <p:blipFill rotWithShape="1">
          <a:blip r:embed="rId7">
            <a:alphaModFix/>
          </a:blip>
          <a:srcRect l="17344" t="36997" r="58046" b="30414"/>
          <a:stretch/>
        </p:blipFill>
        <p:spPr>
          <a:xfrm>
            <a:off x="5573417" y="2753801"/>
            <a:ext cx="2250274" cy="1676225"/>
          </a:xfrm>
          <a:prstGeom prst="rect">
            <a:avLst/>
          </a:prstGeom>
          <a:noFill/>
          <a:ln>
            <a:noFill/>
          </a:ln>
        </p:spPr>
      </p:pic>
      <p:sp>
        <p:nvSpPr>
          <p:cNvPr id="2151" name="Google Shape;2151;ge18462ed8a_0_41"/>
          <p:cNvSpPr txBox="1">
            <a:spLocks noGrp="1"/>
          </p:cNvSpPr>
          <p:nvPr>
            <p:ph type="title" idx="4294967295"/>
          </p:nvPr>
        </p:nvSpPr>
        <p:spPr>
          <a:xfrm>
            <a:off x="2565877" y="1877613"/>
            <a:ext cx="1667400" cy="4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000" b="1" dirty="0">
                <a:latin typeface="Times New Roman" panose="02020603050405020304" pitchFamily="18" charset="0"/>
                <a:cs typeface="Times New Roman" panose="02020603050405020304" pitchFamily="18" charset="0"/>
              </a:rPr>
              <a:t>Complexity</a:t>
            </a:r>
            <a:endParaRPr sz="1800" b="1" dirty="0">
              <a:latin typeface="Times New Roman" panose="02020603050405020304" pitchFamily="18" charset="0"/>
              <a:cs typeface="Times New Roman" panose="02020603050405020304" pitchFamily="18" charset="0"/>
            </a:endParaRPr>
          </a:p>
        </p:txBody>
      </p:sp>
      <p:sp>
        <p:nvSpPr>
          <p:cNvPr id="2152" name="Google Shape;2152;ge18462ed8a_0_41"/>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lvl="0"/>
            <a:r>
              <a:rPr lang="en" sz="4400" b="1" dirty="0">
                <a:solidFill>
                  <a:srgbClr val="073763"/>
                </a:solidFill>
                <a:latin typeface="Times New Roman" panose="02020603050405020304" pitchFamily="18" charset="0"/>
                <a:cs typeface="Times New Roman" panose="02020603050405020304" pitchFamily="18" charset="0"/>
              </a:rPr>
              <a:t>Nearest Neighbor</a:t>
            </a: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 (Cont’d)</a:t>
            </a:r>
            <a:endParaRPr dirty="0">
              <a:latin typeface="Overpass"/>
              <a:ea typeface="Overpass"/>
              <a:cs typeface="Overpass"/>
              <a:sym typeface="Overpas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6"/>
        <p:cNvGrpSpPr/>
        <p:nvPr/>
      </p:nvGrpSpPr>
      <p:grpSpPr>
        <a:xfrm>
          <a:off x="0" y="0"/>
          <a:ext cx="0" cy="0"/>
          <a:chOff x="0" y="0"/>
          <a:chExt cx="0" cy="0"/>
        </a:xfrm>
      </p:grpSpPr>
      <p:sp>
        <p:nvSpPr>
          <p:cNvPr id="2157" name="Google Shape;2157;p7"/>
          <p:cNvSpPr txBox="1">
            <a:spLocks noGrp="1"/>
          </p:cNvSpPr>
          <p:nvPr>
            <p:ph type="subTitle" idx="1"/>
          </p:nvPr>
        </p:nvSpPr>
        <p:spPr>
          <a:xfrm>
            <a:off x="2646000" y="3617057"/>
            <a:ext cx="3852000" cy="862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1800" dirty="0">
                <a:latin typeface="Times New Roman" panose="02020603050405020304" pitchFamily="18" charset="0"/>
                <a:cs typeface="Times New Roman" panose="02020603050405020304" pitchFamily="18" charset="0"/>
              </a:rPr>
              <a:t>Find the shortest distance between any two cities and include that in the tour. </a:t>
            </a:r>
            <a:endParaRPr sz="1800" dirty="0">
              <a:latin typeface="Times New Roman" panose="02020603050405020304" pitchFamily="18" charset="0"/>
              <a:cs typeface="Times New Roman" panose="02020603050405020304" pitchFamily="18" charset="0"/>
            </a:endParaRPr>
          </a:p>
        </p:txBody>
      </p:sp>
      <p:sp>
        <p:nvSpPr>
          <p:cNvPr id="2158" name="Google Shape;2158;p7"/>
          <p:cNvSpPr txBox="1">
            <a:spLocks noGrp="1"/>
          </p:cNvSpPr>
          <p:nvPr>
            <p:ph type="ctrTitle"/>
          </p:nvPr>
        </p:nvSpPr>
        <p:spPr>
          <a:xfrm>
            <a:off x="2646000" y="2594236"/>
            <a:ext cx="3852000" cy="792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sz="3600" b="1" dirty="0">
                <a:latin typeface="Times New Roman" panose="02020603050405020304" pitchFamily="18" charset="0"/>
                <a:cs typeface="Times New Roman" panose="02020603050405020304" pitchFamily="18" charset="0"/>
              </a:rPr>
              <a:t>Greedy Algorithm</a:t>
            </a:r>
            <a:endParaRPr sz="3600" b="1" dirty="0">
              <a:latin typeface="Times New Roman" panose="02020603050405020304" pitchFamily="18" charset="0"/>
              <a:cs typeface="Times New Roman" panose="02020603050405020304" pitchFamily="18" charset="0"/>
            </a:endParaRPr>
          </a:p>
        </p:txBody>
      </p:sp>
      <p:pic>
        <p:nvPicPr>
          <p:cNvPr id="2159" name="Google Shape;2159;p7"/>
          <p:cNvPicPr preferRelativeResize="0"/>
          <p:nvPr/>
        </p:nvPicPr>
        <p:blipFill rotWithShape="1">
          <a:blip r:embed="rId3">
            <a:alphaModFix/>
          </a:blip>
          <a:srcRect b="34605"/>
          <a:stretch/>
        </p:blipFill>
        <p:spPr>
          <a:xfrm>
            <a:off x="2203498" y="-188896"/>
            <a:ext cx="4737003" cy="262729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4" name="Google Shape;2164;ge18462ed8a_3_11"/>
          <p:cNvSpPr txBox="1">
            <a:spLocks noGrp="1"/>
          </p:cNvSpPr>
          <p:nvPr>
            <p:ph type="subTitle" idx="1"/>
          </p:nvPr>
        </p:nvSpPr>
        <p:spPr>
          <a:xfrm>
            <a:off x="719999" y="1475700"/>
            <a:ext cx="8030105" cy="26577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2400" b="1" dirty="0">
                <a:latin typeface="Times New Roman" panose="02020603050405020304" pitchFamily="18" charset="0"/>
                <a:cs typeface="Times New Roman" panose="02020603050405020304" pitchFamily="18" charset="0"/>
              </a:rPr>
              <a:t>Greedy Algorithm</a:t>
            </a:r>
            <a:endParaRPr sz="2400" b="1" dirty="0">
              <a:latin typeface="Times New Roman" panose="02020603050405020304" pitchFamily="18" charset="0"/>
              <a:cs typeface="Times New Roman" panose="02020603050405020304" pitchFamily="18" charset="0"/>
            </a:endParaRPr>
          </a:p>
          <a:p>
            <a:pPr marL="0" lvl="0" indent="0" algn="l" rtl="0">
              <a:lnSpc>
                <a:spcPct val="150000"/>
              </a:lnSpc>
              <a:spcBef>
                <a:spcPts val="0"/>
              </a:spcBef>
              <a:spcAft>
                <a:spcPts val="0"/>
              </a:spcAft>
              <a:buNone/>
            </a:pPr>
            <a:r>
              <a:rPr lang="en" sz="2000" dirty="0">
                <a:latin typeface="Times New Roman" panose="02020603050405020304" pitchFamily="18" charset="0"/>
                <a:cs typeface="Times New Roman" panose="02020603050405020304" pitchFamily="18" charset="0"/>
              </a:rPr>
              <a:t>Maintain a set of segments; initially each city defines its own 1-city segment. Find the shortest possible edge that connects two endpoints of two different segments, and join those segments with that edge. Repeat until we form a segment that tours all the cities.</a:t>
            </a:r>
            <a:endParaRPr sz="2000" dirty="0">
              <a:latin typeface="Times New Roman" panose="02020603050405020304" pitchFamily="18" charset="0"/>
              <a:cs typeface="Times New Roman" panose="02020603050405020304" pitchFamily="18" charset="0"/>
            </a:endParaRPr>
          </a:p>
        </p:txBody>
      </p:sp>
      <p:sp>
        <p:nvSpPr>
          <p:cNvPr id="2165" name="Google Shape;2165;ge18462ed8a_3_11"/>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400" b="1" dirty="0">
                <a:latin typeface="Times New Roman" panose="02020603050405020304" pitchFamily="18" charset="0"/>
                <a:cs typeface="Times New Roman" panose="02020603050405020304" pitchFamily="18" charset="0"/>
              </a:rPr>
              <a:t> Greedy Algorithm</a:t>
            </a:r>
            <a:endParaRPr sz="4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ge18462ed8a_0_6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b="1" dirty="0">
                <a:latin typeface="Times New Roman" panose="02020603050405020304" pitchFamily="18" charset="0"/>
                <a:cs typeface="Times New Roman" panose="02020603050405020304" pitchFamily="18" charset="0"/>
              </a:rPr>
              <a:t>Greedy Algorithm</a:t>
            </a: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 (Cont’d)</a:t>
            </a:r>
            <a:endParaRPr sz="4400" b="1" dirty="0">
              <a:latin typeface="Times New Roman" panose="02020603050405020304" pitchFamily="18" charset="0"/>
              <a:cs typeface="Times New Roman" panose="02020603050405020304" pitchFamily="18" charset="0"/>
            </a:endParaRPr>
          </a:p>
        </p:txBody>
      </p:sp>
      <p:pic>
        <p:nvPicPr>
          <p:cNvPr id="2171" name="Google Shape;2171;ge18462ed8a_0_65"/>
          <p:cNvPicPr preferRelativeResize="0"/>
          <p:nvPr/>
        </p:nvPicPr>
        <p:blipFill>
          <a:blip r:embed="rId3">
            <a:alphaModFix/>
          </a:blip>
          <a:stretch>
            <a:fillRect/>
          </a:stretch>
        </p:blipFill>
        <p:spPr>
          <a:xfrm>
            <a:off x="1748725" y="1406769"/>
            <a:ext cx="5180595" cy="34319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176" name="Google Shape;2176;ge18462ed8a_3_24"/>
          <p:cNvSpPr txBox="1">
            <a:spLocks noGrp="1"/>
          </p:cNvSpPr>
          <p:nvPr>
            <p:ph type="subTitle" idx="1"/>
          </p:nvPr>
        </p:nvSpPr>
        <p:spPr>
          <a:xfrm>
            <a:off x="720000" y="1048043"/>
            <a:ext cx="7704000" cy="341955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b="1" dirty="0">
                <a:latin typeface="Times New Roman" panose="02020603050405020304" pitchFamily="18" charset="0"/>
                <a:cs typeface="Times New Roman" panose="02020603050405020304" pitchFamily="18" charset="0"/>
              </a:rPr>
              <a:t>Algorithm:</a:t>
            </a:r>
            <a:endParaRPr sz="2000" b="1"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None/>
            </a:pPr>
            <a:endParaRPr sz="600" b="1" u="sng" dirty="0">
              <a:latin typeface="Times New Roman" panose="02020603050405020304" pitchFamily="18" charset="0"/>
              <a:cs typeface="Times New Roman" panose="02020603050405020304" pitchFamily="18" charset="0"/>
            </a:endParaRPr>
          </a:p>
          <a:p>
            <a:pPr marL="482600" lvl="0" indent="-342900">
              <a:lnSpc>
                <a:spcPct val="115000"/>
              </a:lnSpc>
              <a:buFont typeface="+mj-lt"/>
              <a:buAutoNum type="arabicPeriod"/>
            </a:pPr>
            <a:r>
              <a:rPr lang="en" sz="1800" b="1" dirty="0">
                <a:latin typeface="Times New Roman" panose="02020603050405020304" pitchFamily="18" charset="0"/>
                <a:cs typeface="Times New Roman" panose="02020603050405020304" pitchFamily="18" charset="0"/>
              </a:rPr>
              <a:t>Compute Shortest Edges: </a:t>
            </a:r>
            <a:r>
              <a:rPr lang="en" sz="1600" dirty="0">
                <a:latin typeface="Times New Roman" panose="02020603050405020304" pitchFamily="18" charset="0"/>
                <a:cs typeface="Times New Roman" panose="02020603050405020304" pitchFamily="18" charset="0"/>
              </a:rPr>
              <a:t>Pre-compute a list of edges, sorted by shortest edge first. The list contains one edge for every distinct pair of cities—if it contains (A, B) then it does not contain (B, A), and it never contains (A, A). </a:t>
            </a:r>
          </a:p>
          <a:p>
            <a:pPr marL="482600" lvl="0" indent="-342900">
              <a:lnSpc>
                <a:spcPct val="115000"/>
              </a:lnSpc>
              <a:buFont typeface="+mj-lt"/>
              <a:buAutoNum type="arabicPeriod"/>
            </a:pPr>
            <a:endParaRPr lang="en" sz="600" dirty="0">
              <a:latin typeface="Times New Roman" panose="02020603050405020304" pitchFamily="18" charset="0"/>
              <a:cs typeface="Times New Roman" panose="02020603050405020304" pitchFamily="18" charset="0"/>
            </a:endParaRPr>
          </a:p>
          <a:p>
            <a:pPr marL="482600" lvl="0" indent="-342900">
              <a:lnSpc>
                <a:spcPct val="115000"/>
              </a:lnSpc>
              <a:buFont typeface="+mj-lt"/>
              <a:buAutoNum type="arabicPeriod"/>
            </a:pPr>
            <a:r>
              <a:rPr lang="en-US" sz="1800" b="1" dirty="0">
                <a:latin typeface="Times New Roman" panose="02020603050405020304" pitchFamily="18" charset="0"/>
                <a:cs typeface="Times New Roman" panose="02020603050405020304" pitchFamily="18" charset="0"/>
              </a:rPr>
              <a:t>Join  Endpoints: </a:t>
            </a:r>
            <a:r>
              <a:rPr lang="en-US" sz="1600" dirty="0">
                <a:latin typeface="Times New Roman" panose="02020603050405020304" pitchFamily="18" charset="0"/>
                <a:cs typeface="Times New Roman" panose="02020603050405020304" pitchFamily="18" charset="0"/>
              </a:rPr>
              <a:t>Maintain a dictionary that maps endpoints to segments, e.g. {A: [A, B, C, D], D: [A, B, C, D]}.</a:t>
            </a:r>
          </a:p>
          <a:p>
            <a:pPr marL="482600" lvl="0" indent="-342900">
              <a:lnSpc>
                <a:spcPct val="115000"/>
              </a:lnSpc>
              <a:buFont typeface="+mj-lt"/>
              <a:buAutoNum type="arabicPeriod"/>
            </a:pPr>
            <a:endParaRPr lang="en" sz="600" b="1" dirty="0">
              <a:latin typeface="Times New Roman" panose="02020603050405020304" pitchFamily="18" charset="0"/>
              <a:cs typeface="Times New Roman" panose="02020603050405020304" pitchFamily="18" charset="0"/>
            </a:endParaRPr>
          </a:p>
          <a:p>
            <a:pPr marL="482600" lvl="0" indent="-342900">
              <a:lnSpc>
                <a:spcPct val="115000"/>
              </a:lnSpc>
              <a:buFont typeface="+mj-lt"/>
              <a:buAutoNum type="arabicPeriod"/>
            </a:pPr>
            <a:r>
              <a:rPr lang="en" sz="1800" b="1" dirty="0">
                <a:latin typeface="Times New Roman" panose="02020603050405020304" pitchFamily="18" charset="0"/>
                <a:cs typeface="Times New Roman" panose="02020603050405020304" pitchFamily="18" charset="0"/>
              </a:rPr>
              <a:t>Create The Path: </a:t>
            </a:r>
            <a:r>
              <a:rPr lang="en" sz="1600" dirty="0">
                <a:latin typeface="Times New Roman" panose="02020603050405020304" pitchFamily="18" charset="0"/>
                <a:cs typeface="Times New Roman" panose="02020603050405020304" pitchFamily="18" charset="0"/>
              </a:rPr>
              <a:t>Go through the edges in shortest-first order. When you find an edge (A, B) such that both A and B are endpoints of different segments given a condition that no loops are formed. , then join the two segments together. Maintain the endpoints dict to reflect this new segment. Stop when you create a segment that contains all the cities.</a:t>
            </a:r>
          </a:p>
          <a:p>
            <a:pPr lvl="0" indent="0">
              <a:lnSpc>
                <a:spcPct val="115000"/>
              </a:lnSpc>
              <a:buNone/>
            </a:pPr>
            <a:endParaRPr lang="en-US" sz="1600" dirty="0">
              <a:latin typeface="Times New Roman" panose="02020603050405020304" pitchFamily="18" charset="0"/>
              <a:cs typeface="Times New Roman" panose="02020603050405020304" pitchFamily="18" charset="0"/>
            </a:endParaRPr>
          </a:p>
          <a:p>
            <a:pPr>
              <a:lnSpc>
                <a:spcPct val="115000"/>
              </a:lnSpc>
              <a:buFont typeface="Open Sans"/>
              <a:buAutoNum type="arabicPeriod"/>
            </a:pPr>
            <a:endParaRPr lang="en" sz="1600" dirty="0">
              <a:latin typeface="Times New Roman" panose="02020603050405020304" pitchFamily="18" charset="0"/>
              <a:cs typeface="Times New Roman" panose="02020603050405020304" pitchFamily="18" charset="0"/>
            </a:endParaRPr>
          </a:p>
          <a:p>
            <a:pPr>
              <a:lnSpc>
                <a:spcPct val="115000"/>
              </a:lnSpc>
              <a:buFont typeface="Open Sans"/>
              <a:buAutoNum type="arabicPeriod"/>
            </a:pPr>
            <a:endParaRPr lang="en" sz="1600" b="1" dirty="0">
              <a:latin typeface="Times New Roman" panose="02020603050405020304" pitchFamily="18" charset="0"/>
              <a:cs typeface="Times New Roman" panose="02020603050405020304" pitchFamily="18" charset="0"/>
            </a:endParaRPr>
          </a:p>
          <a:p>
            <a:pPr marL="457200" lvl="0" indent="-317500" algn="l" rtl="0">
              <a:lnSpc>
                <a:spcPct val="115000"/>
              </a:lnSpc>
              <a:spcBef>
                <a:spcPts val="0"/>
              </a:spcBef>
              <a:spcAft>
                <a:spcPts val="0"/>
              </a:spcAft>
              <a:buSzPts val="1400"/>
              <a:buAutoNum type="arabicPeriod"/>
            </a:pPr>
            <a:endParaRPr lang="en" sz="1800" dirty="0">
              <a:latin typeface="Times New Roman" panose="02020603050405020304" pitchFamily="18" charset="0"/>
              <a:cs typeface="Times New Roman" panose="02020603050405020304" pitchFamily="18" charset="0"/>
            </a:endParaRPr>
          </a:p>
        </p:txBody>
      </p:sp>
      <p:sp>
        <p:nvSpPr>
          <p:cNvPr id="2177" name="Google Shape;2177;ge18462ed8a_3_24"/>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lvl="0"/>
            <a:r>
              <a:rPr lang="en" sz="4400" b="1" dirty="0">
                <a:solidFill>
                  <a:srgbClr val="073763"/>
                </a:solidFill>
                <a:latin typeface="Times New Roman" panose="02020603050405020304" pitchFamily="18" charset="0"/>
                <a:cs typeface="Times New Roman" panose="02020603050405020304" pitchFamily="18" charset="0"/>
              </a:rPr>
              <a:t>Greedy Algorithm</a:t>
            </a: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 (Cont’d)</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1"/>
        <p:cNvGrpSpPr/>
        <p:nvPr/>
      </p:nvGrpSpPr>
      <p:grpSpPr>
        <a:xfrm>
          <a:off x="0" y="0"/>
          <a:ext cx="0" cy="0"/>
          <a:chOff x="0" y="0"/>
          <a:chExt cx="0" cy="0"/>
        </a:xfrm>
      </p:grpSpPr>
      <p:sp>
        <p:nvSpPr>
          <p:cNvPr id="2182" name="Google Shape;2182;ge18462ed8a_3_41"/>
          <p:cNvSpPr txBox="1">
            <a:spLocks noGrp="1"/>
          </p:cNvSpPr>
          <p:nvPr>
            <p:ph type="subTitle" idx="1"/>
          </p:nvPr>
        </p:nvSpPr>
        <p:spPr>
          <a:xfrm>
            <a:off x="720000" y="1030200"/>
            <a:ext cx="7704000" cy="337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b="1" dirty="0">
                <a:latin typeface="Times New Roman" panose="02020603050405020304" pitchFamily="18" charset="0"/>
                <a:cs typeface="Times New Roman" panose="02020603050405020304" pitchFamily="18" charset="0"/>
              </a:rPr>
              <a:t>Algorithm</a:t>
            </a:r>
            <a:r>
              <a:rPr lang="en" sz="1600" b="1" dirty="0">
                <a:latin typeface="Times New Roman" panose="02020603050405020304" pitchFamily="18" charset="0"/>
                <a:cs typeface="Times New Roman" panose="02020603050405020304" pitchFamily="18" charset="0"/>
              </a:rPr>
              <a:t>:</a:t>
            </a:r>
            <a:endParaRPr sz="1600" b="1" dirty="0">
              <a:latin typeface="Times New Roman" panose="02020603050405020304" pitchFamily="18" charset="0"/>
              <a:cs typeface="Times New Roman" panose="02020603050405020304" pitchFamily="18" charset="0"/>
            </a:endParaRPr>
          </a:p>
          <a:p>
            <a:pPr marL="0" lvl="0" indent="0" algn="ctr" rtl="0">
              <a:lnSpc>
                <a:spcPct val="100000"/>
              </a:lnSpc>
              <a:spcBef>
                <a:spcPts val="0"/>
              </a:spcBef>
              <a:spcAft>
                <a:spcPts val="0"/>
              </a:spcAft>
              <a:buNone/>
            </a:pPr>
            <a:r>
              <a:rPr lang="en" sz="1800" b="1" dirty="0">
                <a:latin typeface="Times New Roman" panose="02020603050405020304" pitchFamily="18" charset="0"/>
                <a:cs typeface="Times New Roman" panose="02020603050405020304" pitchFamily="18" charset="0"/>
              </a:rPr>
              <a:t>A B C D </a:t>
            </a:r>
            <a:endParaRPr sz="1800" b="1" dirty="0">
              <a:latin typeface="Times New Roman" panose="02020603050405020304" pitchFamily="18" charset="0"/>
              <a:cs typeface="Times New Roman" panose="02020603050405020304" pitchFamily="18" charset="0"/>
            </a:endParaRPr>
          </a:p>
          <a:p>
            <a:pPr marL="457200" lvl="0" indent="0" algn="l" rtl="0">
              <a:lnSpc>
                <a:spcPct val="115000"/>
              </a:lnSpc>
              <a:spcBef>
                <a:spcPts val="0"/>
              </a:spcBef>
              <a:spcAft>
                <a:spcPts val="0"/>
              </a:spcAft>
              <a:buNone/>
            </a:pPr>
            <a:endParaRPr sz="1200" dirty="0"/>
          </a:p>
        </p:txBody>
      </p:sp>
      <p:sp>
        <p:nvSpPr>
          <p:cNvPr id="2183" name="Google Shape;2183;ge18462ed8a_3_41"/>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lvl="0"/>
            <a:r>
              <a:rPr lang="en" sz="4400" b="1" dirty="0">
                <a:solidFill>
                  <a:srgbClr val="073763"/>
                </a:solidFill>
                <a:latin typeface="Times New Roman" panose="02020603050405020304" pitchFamily="18" charset="0"/>
                <a:cs typeface="Times New Roman" panose="02020603050405020304" pitchFamily="18" charset="0"/>
              </a:rPr>
              <a:t>Greedy Algorithm</a:t>
            </a: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 (Cont’d)</a:t>
            </a:r>
            <a:endParaRPr dirty="0"/>
          </a:p>
        </p:txBody>
      </p:sp>
      <p:graphicFrame>
        <p:nvGraphicFramePr>
          <p:cNvPr id="2184" name="Google Shape;2184;ge18462ed8a_3_41"/>
          <p:cNvGraphicFramePr/>
          <p:nvPr>
            <p:extLst>
              <p:ext uri="{D42A27DB-BD31-4B8C-83A1-F6EECF244321}">
                <p14:modId xmlns:p14="http://schemas.microsoft.com/office/powerpoint/2010/main" val="1506214169"/>
              </p:ext>
            </p:extLst>
          </p:nvPr>
        </p:nvGraphicFramePr>
        <p:xfrm>
          <a:off x="1075280" y="1796379"/>
          <a:ext cx="7239000" cy="2986830"/>
        </p:xfrm>
        <a:graphic>
          <a:graphicData uri="http://schemas.openxmlformats.org/drawingml/2006/table">
            <a:tbl>
              <a:tblPr>
                <a:noFill/>
                <a:tableStyleId>{3A033150-E879-465B-9B69-A6AB8AF4E707}</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421625">
                <a:tc>
                  <a:txBody>
                    <a:bodyPr/>
                    <a:lstStyle/>
                    <a:p>
                      <a:pPr marL="0" lvl="0" indent="0" algn="l" rtl="0">
                        <a:spcBef>
                          <a:spcPts val="0"/>
                        </a:spcBef>
                        <a:spcAft>
                          <a:spcPts val="0"/>
                        </a:spcAft>
                        <a:buNone/>
                      </a:pPr>
                      <a:r>
                        <a:rPr lang="en" sz="1600" b="1" dirty="0">
                          <a:solidFill>
                            <a:schemeClr val="dk2"/>
                          </a:solidFill>
                          <a:latin typeface="Times New Roman" panose="02020603050405020304" pitchFamily="18" charset="0"/>
                          <a:cs typeface="Times New Roman" panose="02020603050405020304" pitchFamily="18" charset="0"/>
                        </a:rPr>
                        <a:t>Shortest edge</a:t>
                      </a:r>
                      <a:endParaRPr sz="1600" b="1"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600" b="1">
                          <a:solidFill>
                            <a:schemeClr val="dk2"/>
                          </a:solidFill>
                          <a:latin typeface="Times New Roman" panose="02020603050405020304" pitchFamily="18" charset="0"/>
                          <a:cs typeface="Times New Roman" panose="02020603050405020304" pitchFamily="18" charset="0"/>
                        </a:rPr>
                        <a:t>Usage of edge	</a:t>
                      </a:r>
                      <a:endParaRPr sz="1600" b="1">
                        <a:solidFill>
                          <a:schemeClr val="dk2"/>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600" b="1">
                          <a:solidFill>
                            <a:schemeClr val="dk2"/>
                          </a:solidFill>
                          <a:latin typeface="Times New Roman" panose="02020603050405020304" pitchFamily="18" charset="0"/>
                          <a:cs typeface="Times New Roman" panose="02020603050405020304" pitchFamily="18" charset="0"/>
                        </a:rPr>
                        <a:t>Resulting segment 	</a:t>
                      </a:r>
                      <a:endParaRPr sz="1600" b="1">
                        <a:solidFill>
                          <a:schemeClr val="dk2"/>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0"/>
                  </a:ext>
                </a:extLst>
              </a:tr>
              <a:tr h="421625">
                <a:tc>
                  <a:txBody>
                    <a:bodyPr/>
                    <a:lstStyle/>
                    <a:p>
                      <a:pPr marL="0" lvl="0" indent="0" algn="l" rtl="0">
                        <a:spcBef>
                          <a:spcPts val="0"/>
                        </a:spcBef>
                        <a:spcAft>
                          <a:spcPts val="0"/>
                        </a:spcAft>
                        <a:buNone/>
                      </a:pPr>
                      <a:r>
                        <a:rPr lang="en" sz="1600" b="1">
                          <a:solidFill>
                            <a:schemeClr val="dk2"/>
                          </a:solidFill>
                          <a:latin typeface="Times New Roman" panose="02020603050405020304" pitchFamily="18" charset="0"/>
                          <a:ea typeface="Open Sans"/>
                          <a:cs typeface="Times New Roman" panose="02020603050405020304" pitchFamily="18" charset="0"/>
                          <a:sym typeface="Open Sans"/>
                        </a:rPr>
                        <a:t>BD = 2</a:t>
                      </a:r>
                      <a:endParaRPr sz="160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600">
                          <a:latin typeface="Times New Roman" panose="02020603050405020304" pitchFamily="18" charset="0"/>
                          <a:cs typeface="Times New Roman" panose="02020603050405020304" pitchFamily="18" charset="0"/>
                        </a:rPr>
                        <a:t>Join B to D</a:t>
                      </a:r>
                      <a:endParaRPr sz="160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600">
                          <a:latin typeface="Times New Roman" panose="02020603050405020304" pitchFamily="18" charset="0"/>
                          <a:cs typeface="Times New Roman" panose="02020603050405020304" pitchFamily="18" charset="0"/>
                        </a:rPr>
                        <a:t>A,</a:t>
                      </a:r>
                      <a:r>
                        <a:rPr lang="en" sz="1600" b="1">
                          <a:latin typeface="Times New Roman" panose="02020603050405020304" pitchFamily="18" charset="0"/>
                          <a:cs typeface="Times New Roman" panose="02020603050405020304" pitchFamily="18" charset="0"/>
                        </a:rPr>
                        <a:t>BD</a:t>
                      </a:r>
                      <a:r>
                        <a:rPr lang="en" sz="1600">
                          <a:latin typeface="Times New Roman" panose="02020603050405020304" pitchFamily="18" charset="0"/>
                          <a:cs typeface="Times New Roman" panose="02020603050405020304" pitchFamily="18" charset="0"/>
                        </a:rPr>
                        <a:t>,C</a:t>
                      </a:r>
                      <a:endParaRPr sz="160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1"/>
                  </a:ext>
                </a:extLst>
              </a:tr>
              <a:tr h="421625">
                <a:tc>
                  <a:txBody>
                    <a:bodyPr/>
                    <a:lstStyle/>
                    <a:p>
                      <a:pPr marL="0" lvl="0" indent="0" algn="l" rtl="0">
                        <a:spcBef>
                          <a:spcPts val="0"/>
                        </a:spcBef>
                        <a:spcAft>
                          <a:spcPts val="0"/>
                        </a:spcAft>
                        <a:buNone/>
                      </a:pPr>
                      <a:r>
                        <a:rPr lang="en" sz="1600" b="1">
                          <a:solidFill>
                            <a:schemeClr val="dk2"/>
                          </a:solidFill>
                          <a:latin typeface="Times New Roman" panose="02020603050405020304" pitchFamily="18" charset="0"/>
                          <a:ea typeface="Open Sans"/>
                          <a:cs typeface="Times New Roman" panose="02020603050405020304" pitchFamily="18" charset="0"/>
                          <a:sym typeface="Open Sans"/>
                        </a:rPr>
                        <a:t>AB = 4</a:t>
                      </a:r>
                      <a:endParaRPr sz="160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600">
                          <a:latin typeface="Times New Roman" panose="02020603050405020304" pitchFamily="18" charset="0"/>
                          <a:cs typeface="Times New Roman" panose="02020603050405020304" pitchFamily="18" charset="0"/>
                        </a:rPr>
                        <a:t>Join A to BD</a:t>
                      </a:r>
                      <a:endParaRPr sz="160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600" b="1">
                          <a:latin typeface="Times New Roman" panose="02020603050405020304" pitchFamily="18" charset="0"/>
                          <a:cs typeface="Times New Roman" panose="02020603050405020304" pitchFamily="18" charset="0"/>
                        </a:rPr>
                        <a:t>AB</a:t>
                      </a:r>
                      <a:r>
                        <a:rPr lang="en" sz="1600">
                          <a:latin typeface="Times New Roman" panose="02020603050405020304" pitchFamily="18" charset="0"/>
                          <a:cs typeface="Times New Roman" panose="02020603050405020304" pitchFamily="18" charset="0"/>
                        </a:rPr>
                        <a:t>D,C</a:t>
                      </a:r>
                      <a:endParaRPr sz="160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2"/>
                  </a:ext>
                </a:extLst>
              </a:tr>
              <a:tr h="421625">
                <a:tc>
                  <a:txBody>
                    <a:bodyPr/>
                    <a:lstStyle/>
                    <a:p>
                      <a:pPr marL="0" lvl="0" indent="0" algn="l" rtl="0">
                        <a:spcBef>
                          <a:spcPts val="0"/>
                        </a:spcBef>
                        <a:spcAft>
                          <a:spcPts val="0"/>
                        </a:spcAft>
                        <a:buNone/>
                      </a:pPr>
                      <a:r>
                        <a:rPr lang="en" sz="1600" b="1">
                          <a:solidFill>
                            <a:schemeClr val="dk2"/>
                          </a:solidFill>
                          <a:latin typeface="Times New Roman" panose="02020603050405020304" pitchFamily="18" charset="0"/>
                          <a:ea typeface="Open Sans"/>
                          <a:cs typeface="Times New Roman" panose="02020603050405020304" pitchFamily="18" charset="0"/>
                          <a:sym typeface="Open Sans"/>
                        </a:rPr>
                        <a:t>CD = 5</a:t>
                      </a:r>
                      <a:endParaRPr sz="160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600">
                          <a:latin typeface="Times New Roman" panose="02020603050405020304" pitchFamily="18" charset="0"/>
                          <a:cs typeface="Times New Roman" panose="02020603050405020304" pitchFamily="18" charset="0"/>
                        </a:rPr>
                        <a:t>Join C to DB</a:t>
                      </a:r>
                      <a:endParaRPr sz="160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600">
                          <a:latin typeface="Times New Roman" panose="02020603050405020304" pitchFamily="18" charset="0"/>
                          <a:cs typeface="Times New Roman" panose="02020603050405020304" pitchFamily="18" charset="0"/>
                        </a:rPr>
                        <a:t>AB</a:t>
                      </a:r>
                      <a:r>
                        <a:rPr lang="en" sz="1600" b="1">
                          <a:latin typeface="Times New Roman" panose="02020603050405020304" pitchFamily="18" charset="0"/>
                          <a:cs typeface="Times New Roman" panose="02020603050405020304" pitchFamily="18" charset="0"/>
                        </a:rPr>
                        <a:t>DC</a:t>
                      </a:r>
                      <a:endParaRPr sz="1600" b="1">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3"/>
                  </a:ext>
                </a:extLst>
              </a:tr>
              <a:tr h="421625">
                <a:tc>
                  <a:txBody>
                    <a:bodyPr/>
                    <a:lstStyle/>
                    <a:p>
                      <a:pPr marL="0" lvl="0" indent="0" algn="l" rtl="0">
                        <a:spcBef>
                          <a:spcPts val="0"/>
                        </a:spcBef>
                        <a:spcAft>
                          <a:spcPts val="0"/>
                        </a:spcAft>
                        <a:buNone/>
                      </a:pPr>
                      <a:r>
                        <a:rPr lang="en" sz="1600" b="1">
                          <a:solidFill>
                            <a:schemeClr val="dk2"/>
                          </a:solidFill>
                          <a:latin typeface="Times New Roman" panose="02020603050405020304" pitchFamily="18" charset="0"/>
                          <a:ea typeface="Open Sans"/>
                          <a:cs typeface="Times New Roman" panose="02020603050405020304" pitchFamily="18" charset="0"/>
                          <a:sym typeface="Open Sans"/>
                        </a:rPr>
                        <a:t>AD = 6</a:t>
                      </a:r>
                      <a:endParaRPr sz="160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600">
                          <a:latin typeface="Times New Roman" panose="02020603050405020304" pitchFamily="18" charset="0"/>
                          <a:cs typeface="Times New Roman" panose="02020603050405020304" pitchFamily="18" charset="0"/>
                        </a:rPr>
                        <a:t>Discard</a:t>
                      </a:r>
                      <a:endParaRPr sz="160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600">
                          <a:latin typeface="Times New Roman" panose="02020603050405020304" pitchFamily="18" charset="0"/>
                          <a:cs typeface="Times New Roman" panose="02020603050405020304" pitchFamily="18" charset="0"/>
                        </a:rPr>
                        <a:t>ABDC</a:t>
                      </a:r>
                      <a:endParaRPr sz="160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4"/>
                  </a:ext>
                </a:extLst>
              </a:tr>
              <a:tr h="421625">
                <a:tc>
                  <a:txBody>
                    <a:bodyPr/>
                    <a:lstStyle/>
                    <a:p>
                      <a:pPr marL="0" lvl="0" indent="0" algn="l" rtl="0">
                        <a:spcBef>
                          <a:spcPts val="0"/>
                        </a:spcBef>
                        <a:spcAft>
                          <a:spcPts val="0"/>
                        </a:spcAft>
                        <a:buNone/>
                      </a:pPr>
                      <a:r>
                        <a:rPr lang="en" sz="1600" b="1">
                          <a:solidFill>
                            <a:schemeClr val="dk2"/>
                          </a:solidFill>
                          <a:latin typeface="Times New Roman" panose="02020603050405020304" pitchFamily="18" charset="0"/>
                          <a:ea typeface="Open Sans"/>
                          <a:cs typeface="Times New Roman" panose="02020603050405020304" pitchFamily="18" charset="0"/>
                          <a:sym typeface="Open Sans"/>
                        </a:rPr>
                        <a:t>AC = 7</a:t>
                      </a:r>
                      <a:endParaRPr sz="1600" b="1">
                        <a:solidFill>
                          <a:schemeClr val="dk2"/>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 sz="1600">
                          <a:latin typeface="Times New Roman" panose="02020603050405020304" pitchFamily="18" charset="0"/>
                          <a:cs typeface="Times New Roman" panose="02020603050405020304" pitchFamily="18" charset="0"/>
                        </a:rPr>
                        <a:t>Join DC to A</a:t>
                      </a:r>
                      <a:endParaRPr sz="160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600">
                          <a:latin typeface="Times New Roman" panose="02020603050405020304" pitchFamily="18" charset="0"/>
                          <a:cs typeface="Times New Roman" panose="02020603050405020304" pitchFamily="18" charset="0"/>
                        </a:rPr>
                        <a:t>ABD</a:t>
                      </a:r>
                      <a:r>
                        <a:rPr lang="en" sz="1600" b="1">
                          <a:latin typeface="Times New Roman" panose="02020603050405020304" pitchFamily="18" charset="0"/>
                          <a:cs typeface="Times New Roman" panose="02020603050405020304" pitchFamily="18" charset="0"/>
                        </a:rPr>
                        <a:t>CA</a:t>
                      </a:r>
                      <a:endParaRPr sz="1600" b="1">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5"/>
                  </a:ext>
                </a:extLst>
              </a:tr>
              <a:tr h="421625">
                <a:tc>
                  <a:txBody>
                    <a:bodyPr/>
                    <a:lstStyle/>
                    <a:p>
                      <a:pPr marL="0" lvl="0" indent="0" algn="l" rtl="0">
                        <a:spcBef>
                          <a:spcPts val="0"/>
                        </a:spcBef>
                        <a:spcAft>
                          <a:spcPts val="0"/>
                        </a:spcAft>
                        <a:buNone/>
                      </a:pPr>
                      <a:r>
                        <a:rPr lang="en" sz="1600" b="1">
                          <a:solidFill>
                            <a:schemeClr val="dk2"/>
                          </a:solidFill>
                          <a:latin typeface="Times New Roman" panose="02020603050405020304" pitchFamily="18" charset="0"/>
                          <a:ea typeface="Open Sans"/>
                          <a:cs typeface="Times New Roman" panose="02020603050405020304" pitchFamily="18" charset="0"/>
                          <a:sym typeface="Open Sans"/>
                        </a:rPr>
                        <a:t>CB = 8</a:t>
                      </a:r>
                      <a:endParaRPr sz="1600" b="1">
                        <a:solidFill>
                          <a:schemeClr val="dk2"/>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tc>
                <a:tc>
                  <a:txBody>
                    <a:bodyPr/>
                    <a:lstStyle/>
                    <a:p>
                      <a:pPr marL="0" lvl="0" indent="0" algn="l" rtl="0">
                        <a:spcBef>
                          <a:spcPts val="0"/>
                        </a:spcBef>
                        <a:spcAft>
                          <a:spcPts val="0"/>
                        </a:spcAft>
                        <a:buNone/>
                      </a:pPr>
                      <a:r>
                        <a:rPr lang="en" sz="1600">
                          <a:latin typeface="Times New Roman" panose="02020603050405020304" pitchFamily="18" charset="0"/>
                          <a:cs typeface="Times New Roman" panose="02020603050405020304" pitchFamily="18" charset="0"/>
                        </a:rPr>
                        <a:t>Discard</a:t>
                      </a:r>
                      <a:endParaRPr sz="160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600" dirty="0">
                          <a:latin typeface="Times New Roman" panose="02020603050405020304" pitchFamily="18" charset="0"/>
                          <a:cs typeface="Times New Roman" panose="02020603050405020304" pitchFamily="18" charset="0"/>
                        </a:rPr>
                        <a:t>ABDCA</a:t>
                      </a:r>
                      <a:endParaRPr sz="1600"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sp>
        <p:nvSpPr>
          <p:cNvPr id="2189" name="Google Shape;2189;ge18462ed8a_3_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lvl="0">
              <a:lnSpc>
                <a:spcPct val="115000"/>
              </a:lnSpc>
            </a:pPr>
            <a:r>
              <a:rPr lang="en" sz="4400" b="1" dirty="0">
                <a:solidFill>
                  <a:srgbClr val="073763"/>
                </a:solidFill>
                <a:latin typeface="Times New Roman" panose="02020603050405020304" pitchFamily="18" charset="0"/>
                <a:cs typeface="Times New Roman" panose="02020603050405020304" pitchFamily="18" charset="0"/>
              </a:rPr>
              <a:t>Greedy Algorithm</a:t>
            </a: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 (Cont’d)</a:t>
            </a:r>
            <a:endParaRPr sz="1500" dirty="0"/>
          </a:p>
        </p:txBody>
      </p:sp>
      <p:pic>
        <p:nvPicPr>
          <p:cNvPr id="2190" name="Google Shape;2190;ge18462ed8a_3_16"/>
          <p:cNvPicPr preferRelativeResize="0"/>
          <p:nvPr/>
        </p:nvPicPr>
        <p:blipFill>
          <a:blip r:embed="rId3">
            <a:alphaModFix/>
          </a:blip>
          <a:stretch>
            <a:fillRect/>
          </a:stretch>
        </p:blipFill>
        <p:spPr>
          <a:xfrm>
            <a:off x="676594" y="1499465"/>
            <a:ext cx="7732552" cy="3171009"/>
          </a:xfrm>
          <a:prstGeom prst="rect">
            <a:avLst/>
          </a:prstGeom>
          <a:noFill/>
          <a:ln>
            <a:noFill/>
          </a:ln>
        </p:spPr>
      </p:pic>
      <p:sp>
        <p:nvSpPr>
          <p:cNvPr id="4" name="Google Shape;2133;ge18462ed8a_3_1"/>
          <p:cNvSpPr txBox="1">
            <a:spLocks/>
          </p:cNvSpPr>
          <p:nvPr/>
        </p:nvSpPr>
        <p:spPr>
          <a:xfrm>
            <a:off x="602100" y="970565"/>
            <a:ext cx="7704000" cy="52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0" indent="0">
              <a:buFont typeface="Open Sans"/>
              <a:buNone/>
            </a:pPr>
            <a:r>
              <a:rPr lang="en-US" sz="2400" b="1">
                <a:latin typeface="Times New Roman" panose="02020603050405020304" pitchFamily="18" charset="0"/>
                <a:cs typeface="Times New Roman" panose="02020603050405020304" pitchFamily="18" charset="0"/>
              </a:rPr>
              <a:t>Implementation:</a:t>
            </a:r>
            <a:endParaRPr lang="en-US"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4"/>
        <p:cNvGrpSpPr/>
        <p:nvPr/>
      </p:nvGrpSpPr>
      <p:grpSpPr>
        <a:xfrm>
          <a:off x="0" y="0"/>
          <a:ext cx="0" cy="0"/>
          <a:chOff x="0" y="0"/>
          <a:chExt cx="0" cy="0"/>
        </a:xfrm>
      </p:grpSpPr>
      <p:sp>
        <p:nvSpPr>
          <p:cNvPr id="2195" name="Google Shape;2195;ge18462ed8a_3_35"/>
          <p:cNvSpPr txBox="1">
            <a:spLocks noGrp="1"/>
          </p:cNvSpPr>
          <p:nvPr>
            <p:ph type="subTitle" idx="1"/>
          </p:nvPr>
        </p:nvSpPr>
        <p:spPr>
          <a:xfrm>
            <a:off x="720000" y="1094700"/>
            <a:ext cx="7704000" cy="337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b="1" dirty="0">
                <a:latin typeface="Times New Roman" panose="02020603050405020304" pitchFamily="18" charset="0"/>
                <a:cs typeface="Times New Roman" panose="02020603050405020304" pitchFamily="18" charset="0"/>
              </a:rPr>
              <a:t>Complexity:</a:t>
            </a:r>
            <a:endParaRPr sz="2400" b="1"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None/>
            </a:pPr>
            <a:endParaRPr sz="1800" b="1" dirty="0"/>
          </a:p>
          <a:p>
            <a:pPr marL="0" lvl="0" indent="0" algn="l" rtl="0">
              <a:lnSpc>
                <a:spcPct val="100000"/>
              </a:lnSpc>
              <a:spcBef>
                <a:spcPts val="0"/>
              </a:spcBef>
              <a:spcAft>
                <a:spcPts val="0"/>
              </a:spcAft>
              <a:buNone/>
            </a:pPr>
            <a:endParaRPr sz="1800" b="1" dirty="0"/>
          </a:p>
          <a:p>
            <a:pPr marL="0" lvl="0" indent="0" algn="l" rtl="0">
              <a:lnSpc>
                <a:spcPct val="100000"/>
              </a:lnSpc>
              <a:spcBef>
                <a:spcPts val="0"/>
              </a:spcBef>
              <a:spcAft>
                <a:spcPts val="0"/>
              </a:spcAft>
              <a:buNone/>
            </a:pPr>
            <a:endParaRPr sz="1800" b="1" dirty="0"/>
          </a:p>
          <a:p>
            <a:pPr marL="0" lvl="0" indent="0" algn="l" rtl="0">
              <a:lnSpc>
                <a:spcPct val="100000"/>
              </a:lnSpc>
              <a:spcBef>
                <a:spcPts val="0"/>
              </a:spcBef>
              <a:spcAft>
                <a:spcPts val="0"/>
              </a:spcAft>
              <a:buNone/>
            </a:pPr>
            <a:endParaRPr sz="1800" b="1" dirty="0"/>
          </a:p>
          <a:p>
            <a:pPr marL="0" lvl="0" indent="0" algn="l" rtl="0">
              <a:lnSpc>
                <a:spcPct val="150000"/>
              </a:lnSpc>
              <a:spcBef>
                <a:spcPts val="0"/>
              </a:spcBef>
              <a:spcAft>
                <a:spcPts val="0"/>
              </a:spcAft>
              <a:buNone/>
            </a:pPr>
            <a:r>
              <a:rPr lang="en" sz="2400" b="1" dirty="0">
                <a:latin typeface="Times New Roman" panose="02020603050405020304" pitchFamily="18" charset="0"/>
                <a:cs typeface="Times New Roman" panose="02020603050405020304" pitchFamily="18" charset="0"/>
              </a:rPr>
              <a:t>Disadvantages:</a:t>
            </a:r>
            <a:endParaRPr sz="2400" b="1" dirty="0">
              <a:latin typeface="Times New Roman" panose="02020603050405020304" pitchFamily="18" charset="0"/>
              <a:cs typeface="Times New Roman" panose="02020603050405020304" pitchFamily="18" charset="0"/>
            </a:endParaRPr>
          </a:p>
          <a:p>
            <a:pPr marL="457200" lvl="0" indent="-304800" algn="l" rtl="0">
              <a:lnSpc>
                <a:spcPct val="150000"/>
              </a:lnSpc>
              <a:spcBef>
                <a:spcPts val="0"/>
              </a:spcBef>
              <a:spcAft>
                <a:spcPts val="0"/>
              </a:spcAft>
              <a:buSzPts val="1200"/>
              <a:buChar char="●"/>
            </a:pPr>
            <a:r>
              <a:rPr lang="en" sz="1600" dirty="0">
                <a:latin typeface="Times New Roman" panose="02020603050405020304" pitchFamily="18" charset="0"/>
                <a:cs typeface="Times New Roman" panose="02020603050405020304" pitchFamily="18" charset="0"/>
              </a:rPr>
              <a:t>It does not give the optimal solution.</a:t>
            </a:r>
            <a:endParaRPr sz="1600" dirty="0">
              <a:latin typeface="Times New Roman" panose="02020603050405020304" pitchFamily="18" charset="0"/>
              <a:cs typeface="Times New Roman" panose="02020603050405020304" pitchFamily="18" charset="0"/>
            </a:endParaRPr>
          </a:p>
          <a:p>
            <a:pPr marL="457200" lvl="0" indent="-304800" algn="l" rtl="0">
              <a:lnSpc>
                <a:spcPct val="150000"/>
              </a:lnSpc>
              <a:spcBef>
                <a:spcPts val="0"/>
              </a:spcBef>
              <a:spcAft>
                <a:spcPts val="0"/>
              </a:spcAft>
              <a:buSzPts val="1200"/>
              <a:buChar char="●"/>
            </a:pPr>
            <a:r>
              <a:rPr lang="en" sz="1600" dirty="0">
                <a:latin typeface="Times New Roman" panose="02020603050405020304" pitchFamily="18" charset="0"/>
                <a:cs typeface="Times New Roman" panose="02020603050405020304" pitchFamily="18" charset="0"/>
              </a:rPr>
              <a:t>The greedy algorithm is worse than nearest neighbors on the small map, but better on the big one. </a:t>
            </a:r>
            <a:endParaRPr sz="1600" dirty="0">
              <a:latin typeface="Times New Roman" panose="02020603050405020304" pitchFamily="18" charset="0"/>
              <a:cs typeface="Times New Roman" panose="02020603050405020304" pitchFamily="18" charset="0"/>
            </a:endParaRPr>
          </a:p>
          <a:p>
            <a:pPr marL="457200" lvl="0" indent="0" algn="l" rtl="0">
              <a:lnSpc>
                <a:spcPct val="150000"/>
              </a:lnSpc>
              <a:spcBef>
                <a:spcPts val="0"/>
              </a:spcBef>
              <a:spcAft>
                <a:spcPts val="0"/>
              </a:spcAft>
              <a:buNone/>
            </a:pPr>
            <a:endParaRPr sz="1800" b="1" dirty="0"/>
          </a:p>
        </p:txBody>
      </p:sp>
      <p:sp>
        <p:nvSpPr>
          <p:cNvPr id="2196" name="Google Shape;2196;ge18462ed8a_3_35"/>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lvl="0"/>
            <a:r>
              <a:rPr lang="en" sz="4400" b="1" dirty="0">
                <a:solidFill>
                  <a:srgbClr val="073763"/>
                </a:solidFill>
                <a:latin typeface="Times New Roman" panose="02020603050405020304" pitchFamily="18" charset="0"/>
                <a:cs typeface="Times New Roman" panose="02020603050405020304" pitchFamily="18" charset="0"/>
              </a:rPr>
              <a:t>Greedy Algorithm</a:t>
            </a: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 (Cont’d)</a:t>
            </a:r>
            <a:endParaRPr dirty="0"/>
          </a:p>
        </p:txBody>
      </p:sp>
      <p:pic>
        <p:nvPicPr>
          <p:cNvPr id="2197" name="Google Shape;2197;ge18462ed8a_3_35"/>
          <p:cNvPicPr preferRelativeResize="0"/>
          <p:nvPr/>
        </p:nvPicPr>
        <p:blipFill>
          <a:blip r:embed="rId3">
            <a:alphaModFix/>
          </a:blip>
          <a:stretch>
            <a:fillRect/>
          </a:stretch>
        </p:blipFill>
        <p:spPr>
          <a:xfrm>
            <a:off x="2951395" y="1636109"/>
            <a:ext cx="2858725" cy="726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7"/>
        <p:cNvGrpSpPr/>
        <p:nvPr/>
      </p:nvGrpSpPr>
      <p:grpSpPr>
        <a:xfrm>
          <a:off x="0" y="0"/>
          <a:ext cx="0" cy="0"/>
          <a:chOff x="0" y="0"/>
          <a:chExt cx="0" cy="0"/>
        </a:xfrm>
      </p:grpSpPr>
      <p:sp>
        <p:nvSpPr>
          <p:cNvPr id="2208" name="Google Shape;2208;p8"/>
          <p:cNvSpPr txBox="1">
            <a:spLocks noGrp="1"/>
          </p:cNvSpPr>
          <p:nvPr>
            <p:ph type="subTitle" idx="1"/>
          </p:nvPr>
        </p:nvSpPr>
        <p:spPr>
          <a:xfrm>
            <a:off x="2646000" y="3693257"/>
            <a:ext cx="3852000" cy="862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1800" dirty="0">
                <a:latin typeface="Times New Roman" panose="02020603050405020304" pitchFamily="18" charset="0"/>
                <a:cs typeface="Times New Roman" panose="02020603050405020304" pitchFamily="18" charset="0"/>
              </a:rPr>
              <a:t>Split the cities, join their optimal tours. Repeat.</a:t>
            </a:r>
            <a:endParaRPr sz="1800" dirty="0">
              <a:latin typeface="Times New Roman" panose="02020603050405020304" pitchFamily="18" charset="0"/>
              <a:cs typeface="Times New Roman" panose="02020603050405020304" pitchFamily="18" charset="0"/>
            </a:endParaRPr>
          </a:p>
        </p:txBody>
      </p:sp>
      <p:sp>
        <p:nvSpPr>
          <p:cNvPr id="2209" name="Google Shape;2209;p8"/>
          <p:cNvSpPr txBox="1">
            <a:spLocks noGrp="1"/>
          </p:cNvSpPr>
          <p:nvPr>
            <p:ph type="ctrTitle"/>
          </p:nvPr>
        </p:nvSpPr>
        <p:spPr>
          <a:xfrm>
            <a:off x="2646000" y="2594236"/>
            <a:ext cx="3852000" cy="792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sz="3600" b="1" dirty="0">
                <a:latin typeface="Times New Roman" panose="02020603050405020304" pitchFamily="18" charset="0"/>
                <a:cs typeface="Times New Roman" panose="02020603050405020304" pitchFamily="18" charset="0"/>
              </a:rPr>
              <a:t>Divide and Conquer Strategy</a:t>
            </a:r>
            <a:endParaRPr sz="3600" b="1" dirty="0">
              <a:latin typeface="Times New Roman" panose="02020603050405020304" pitchFamily="18" charset="0"/>
              <a:cs typeface="Times New Roman" panose="02020603050405020304" pitchFamily="18" charset="0"/>
            </a:endParaRPr>
          </a:p>
        </p:txBody>
      </p:sp>
      <p:pic>
        <p:nvPicPr>
          <p:cNvPr id="2210" name="Google Shape;2210;p8"/>
          <p:cNvPicPr preferRelativeResize="0"/>
          <p:nvPr/>
        </p:nvPicPr>
        <p:blipFill rotWithShape="1">
          <a:blip r:embed="rId3">
            <a:alphaModFix/>
          </a:blip>
          <a:srcRect b="32857"/>
          <a:stretch/>
        </p:blipFill>
        <p:spPr>
          <a:xfrm>
            <a:off x="2215692" y="-148256"/>
            <a:ext cx="4712616" cy="26975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2"/>
          <p:cNvSpPr txBox="1">
            <a:spLocks noGrp="1"/>
          </p:cNvSpPr>
          <p:nvPr>
            <p:ph type="ctrTitle" idx="21"/>
          </p:nvPr>
        </p:nvSpPr>
        <p:spPr>
          <a:xfrm>
            <a:off x="720000" y="342524"/>
            <a:ext cx="7704000" cy="57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800"/>
              <a:buNone/>
            </a:pPr>
            <a:r>
              <a:rPr lang="en" sz="4400" b="1" dirty="0">
                <a:latin typeface="Times New Roman" panose="02020603050405020304" pitchFamily="18" charset="0"/>
                <a:cs typeface="Times New Roman" panose="02020603050405020304" pitchFamily="18" charset="0"/>
              </a:rPr>
              <a:t>Table of Contents</a:t>
            </a:r>
            <a:endParaRPr sz="4400" b="1" dirty="0">
              <a:latin typeface="Times New Roman" panose="02020603050405020304" pitchFamily="18" charset="0"/>
              <a:cs typeface="Times New Roman" panose="02020603050405020304" pitchFamily="18" charset="0"/>
            </a:endParaRPr>
          </a:p>
        </p:txBody>
      </p:sp>
      <p:pic>
        <p:nvPicPr>
          <p:cNvPr id="2048" name="Google Shape;2048;p2"/>
          <p:cNvPicPr preferRelativeResize="0"/>
          <p:nvPr/>
        </p:nvPicPr>
        <p:blipFill rotWithShape="1">
          <a:blip r:embed="rId3">
            <a:alphaModFix amt="82000"/>
          </a:blip>
          <a:srcRect/>
          <a:stretch/>
        </p:blipFill>
        <p:spPr>
          <a:xfrm>
            <a:off x="5378350" y="3365497"/>
            <a:ext cx="842174" cy="708408"/>
          </a:xfrm>
          <a:prstGeom prst="rect">
            <a:avLst/>
          </a:prstGeom>
          <a:noFill/>
          <a:ln>
            <a:noFill/>
          </a:ln>
        </p:spPr>
      </p:pic>
      <p:pic>
        <p:nvPicPr>
          <p:cNvPr id="2049" name="Google Shape;2049;p2"/>
          <p:cNvPicPr preferRelativeResize="0"/>
          <p:nvPr/>
        </p:nvPicPr>
        <p:blipFill rotWithShape="1">
          <a:blip r:embed="rId4">
            <a:alphaModFix amt="64000"/>
          </a:blip>
          <a:srcRect/>
          <a:stretch/>
        </p:blipFill>
        <p:spPr>
          <a:xfrm>
            <a:off x="1941650" y="1592572"/>
            <a:ext cx="842174" cy="708408"/>
          </a:xfrm>
          <a:prstGeom prst="rect">
            <a:avLst/>
          </a:prstGeom>
          <a:noFill/>
          <a:ln>
            <a:noFill/>
          </a:ln>
        </p:spPr>
      </p:pic>
      <p:pic>
        <p:nvPicPr>
          <p:cNvPr id="2050" name="Google Shape;2050;p2"/>
          <p:cNvPicPr preferRelativeResize="0"/>
          <p:nvPr/>
        </p:nvPicPr>
        <p:blipFill rotWithShape="1">
          <a:blip r:embed="rId4">
            <a:alphaModFix amt="64000"/>
          </a:blip>
          <a:srcRect/>
          <a:stretch/>
        </p:blipFill>
        <p:spPr>
          <a:xfrm>
            <a:off x="1944434" y="3379050"/>
            <a:ext cx="842174" cy="708400"/>
          </a:xfrm>
          <a:prstGeom prst="rect">
            <a:avLst/>
          </a:prstGeom>
          <a:noFill/>
          <a:ln>
            <a:noFill/>
          </a:ln>
        </p:spPr>
      </p:pic>
      <p:pic>
        <p:nvPicPr>
          <p:cNvPr id="2051" name="Google Shape;2051;p2"/>
          <p:cNvPicPr preferRelativeResize="0"/>
          <p:nvPr/>
        </p:nvPicPr>
        <p:blipFill rotWithShape="1">
          <a:blip r:embed="rId3">
            <a:alphaModFix amt="82000"/>
          </a:blip>
          <a:srcRect/>
          <a:stretch/>
        </p:blipFill>
        <p:spPr>
          <a:xfrm>
            <a:off x="5363909" y="1594222"/>
            <a:ext cx="842174" cy="708408"/>
          </a:xfrm>
          <a:prstGeom prst="rect">
            <a:avLst/>
          </a:prstGeom>
          <a:noFill/>
          <a:ln>
            <a:noFill/>
          </a:ln>
        </p:spPr>
      </p:pic>
      <p:sp>
        <p:nvSpPr>
          <p:cNvPr id="2052" name="Google Shape;2052;p2"/>
          <p:cNvSpPr txBox="1">
            <a:spLocks noGrp="1"/>
          </p:cNvSpPr>
          <p:nvPr>
            <p:ph type="title" idx="3"/>
          </p:nvPr>
        </p:nvSpPr>
        <p:spPr>
          <a:xfrm>
            <a:off x="1819001" y="3444350"/>
            <a:ext cx="10368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2800" b="1" dirty="0">
                <a:latin typeface="Times New Roman" panose="02020603050405020304" pitchFamily="18" charset="0"/>
                <a:cs typeface="Times New Roman" panose="02020603050405020304" pitchFamily="18" charset="0"/>
              </a:rPr>
              <a:t>3</a:t>
            </a:r>
            <a:endParaRPr sz="2800" b="1" dirty="0">
              <a:latin typeface="Times New Roman" panose="02020603050405020304" pitchFamily="18" charset="0"/>
              <a:cs typeface="Times New Roman" panose="02020603050405020304" pitchFamily="18" charset="0"/>
            </a:endParaRPr>
          </a:p>
        </p:txBody>
      </p:sp>
      <p:sp>
        <p:nvSpPr>
          <p:cNvPr id="2053" name="Google Shape;2053;p2"/>
          <p:cNvSpPr txBox="1">
            <a:spLocks noGrp="1"/>
          </p:cNvSpPr>
          <p:nvPr>
            <p:ph type="title" idx="4"/>
          </p:nvPr>
        </p:nvSpPr>
        <p:spPr>
          <a:xfrm>
            <a:off x="5255707" y="3444201"/>
            <a:ext cx="10368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2800" b="1" dirty="0">
                <a:latin typeface="Times New Roman" panose="02020603050405020304" pitchFamily="18" charset="0"/>
                <a:cs typeface="Times New Roman" panose="02020603050405020304" pitchFamily="18" charset="0"/>
              </a:rPr>
              <a:t>4</a:t>
            </a:r>
            <a:endParaRPr sz="2800" b="1" dirty="0">
              <a:latin typeface="Times New Roman" panose="02020603050405020304" pitchFamily="18" charset="0"/>
              <a:cs typeface="Times New Roman" panose="02020603050405020304" pitchFamily="18" charset="0"/>
            </a:endParaRPr>
          </a:p>
        </p:txBody>
      </p:sp>
      <p:sp>
        <p:nvSpPr>
          <p:cNvPr id="2054" name="Google Shape;2054;p2"/>
          <p:cNvSpPr txBox="1">
            <a:spLocks noGrp="1"/>
          </p:cNvSpPr>
          <p:nvPr>
            <p:ph type="title" idx="5"/>
          </p:nvPr>
        </p:nvSpPr>
        <p:spPr>
          <a:xfrm>
            <a:off x="1819007" y="1657875"/>
            <a:ext cx="10368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2800" b="1" dirty="0">
                <a:latin typeface="Times New Roman" panose="02020603050405020304" pitchFamily="18" charset="0"/>
                <a:cs typeface="Times New Roman" panose="02020603050405020304" pitchFamily="18" charset="0"/>
              </a:rPr>
              <a:t>1</a:t>
            </a:r>
            <a:endParaRPr sz="2800" b="1" dirty="0">
              <a:latin typeface="Times New Roman" panose="02020603050405020304" pitchFamily="18" charset="0"/>
              <a:cs typeface="Times New Roman" panose="02020603050405020304" pitchFamily="18" charset="0"/>
            </a:endParaRPr>
          </a:p>
        </p:txBody>
      </p:sp>
      <p:sp>
        <p:nvSpPr>
          <p:cNvPr id="2055" name="Google Shape;2055;p2"/>
          <p:cNvSpPr txBox="1">
            <a:spLocks noGrp="1"/>
          </p:cNvSpPr>
          <p:nvPr>
            <p:ph type="title" idx="6"/>
          </p:nvPr>
        </p:nvSpPr>
        <p:spPr>
          <a:xfrm>
            <a:off x="5239706" y="1659525"/>
            <a:ext cx="10368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2800" b="1" dirty="0">
                <a:latin typeface="Times New Roman" panose="02020603050405020304" pitchFamily="18" charset="0"/>
                <a:cs typeface="Times New Roman" panose="02020603050405020304" pitchFamily="18" charset="0"/>
              </a:rPr>
              <a:t>2</a:t>
            </a:r>
            <a:endParaRPr sz="2800" b="1" dirty="0">
              <a:latin typeface="Times New Roman" panose="02020603050405020304" pitchFamily="18" charset="0"/>
              <a:cs typeface="Times New Roman" panose="02020603050405020304" pitchFamily="18" charset="0"/>
            </a:endParaRPr>
          </a:p>
        </p:txBody>
      </p:sp>
      <p:sp>
        <p:nvSpPr>
          <p:cNvPr id="2056" name="Google Shape;2056;p2"/>
          <p:cNvSpPr txBox="1">
            <a:spLocks noGrp="1"/>
          </p:cNvSpPr>
          <p:nvPr>
            <p:ph type="ctrTitle" idx="13"/>
          </p:nvPr>
        </p:nvSpPr>
        <p:spPr>
          <a:xfrm>
            <a:off x="2810125" y="3267400"/>
            <a:ext cx="1821000" cy="450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sz="1800" b="1" dirty="0">
                <a:latin typeface="Times New Roman" panose="02020603050405020304" pitchFamily="18" charset="0"/>
                <a:cs typeface="Times New Roman" panose="02020603050405020304" pitchFamily="18" charset="0"/>
              </a:rPr>
              <a:t>4 Algorithms </a:t>
            </a:r>
            <a:endParaRPr sz="1800" b="1" dirty="0">
              <a:latin typeface="Times New Roman" panose="02020603050405020304" pitchFamily="18" charset="0"/>
              <a:cs typeface="Times New Roman" panose="02020603050405020304" pitchFamily="18" charset="0"/>
            </a:endParaRPr>
          </a:p>
        </p:txBody>
      </p:sp>
      <p:sp>
        <p:nvSpPr>
          <p:cNvPr id="2057" name="Google Shape;2057;p2"/>
          <p:cNvSpPr txBox="1">
            <a:spLocks noGrp="1"/>
          </p:cNvSpPr>
          <p:nvPr>
            <p:ph type="subTitle" idx="14"/>
          </p:nvPr>
        </p:nvSpPr>
        <p:spPr>
          <a:xfrm>
            <a:off x="2810140" y="3568900"/>
            <a:ext cx="1821000" cy="79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600" dirty="0">
                <a:latin typeface="Times New Roman" panose="02020603050405020304" pitchFamily="18" charset="0"/>
                <a:cs typeface="Times New Roman" panose="02020603050405020304" pitchFamily="18" charset="0"/>
              </a:rPr>
              <a:t>Here you could describe the topic of the section</a:t>
            </a:r>
            <a:endParaRPr sz="1600" dirty="0">
              <a:latin typeface="Times New Roman" panose="02020603050405020304" pitchFamily="18" charset="0"/>
              <a:cs typeface="Times New Roman" panose="02020603050405020304" pitchFamily="18" charset="0"/>
            </a:endParaRPr>
          </a:p>
        </p:txBody>
      </p:sp>
      <p:sp>
        <p:nvSpPr>
          <p:cNvPr id="2058" name="Google Shape;2058;p2"/>
          <p:cNvSpPr txBox="1">
            <a:spLocks noGrp="1"/>
          </p:cNvSpPr>
          <p:nvPr>
            <p:ph type="ctrTitle" idx="15"/>
          </p:nvPr>
        </p:nvSpPr>
        <p:spPr>
          <a:xfrm>
            <a:off x="6241093" y="3267400"/>
            <a:ext cx="1821000" cy="450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sz="1800" b="1" dirty="0">
                <a:latin typeface="Times New Roman" panose="02020603050405020304" pitchFamily="18" charset="0"/>
                <a:cs typeface="Times New Roman" panose="02020603050405020304" pitchFamily="18" charset="0"/>
              </a:rPr>
              <a:t>Comparison</a:t>
            </a:r>
            <a:endParaRPr sz="1800" b="1" dirty="0">
              <a:latin typeface="Times New Roman" panose="02020603050405020304" pitchFamily="18" charset="0"/>
              <a:cs typeface="Times New Roman" panose="02020603050405020304" pitchFamily="18" charset="0"/>
            </a:endParaRPr>
          </a:p>
        </p:txBody>
      </p:sp>
      <p:sp>
        <p:nvSpPr>
          <p:cNvPr id="2059" name="Google Shape;2059;p2"/>
          <p:cNvSpPr txBox="1">
            <a:spLocks noGrp="1"/>
          </p:cNvSpPr>
          <p:nvPr>
            <p:ph type="subTitle" idx="16"/>
          </p:nvPr>
        </p:nvSpPr>
        <p:spPr>
          <a:xfrm>
            <a:off x="6241094" y="3572896"/>
            <a:ext cx="1821000" cy="81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600" dirty="0">
                <a:latin typeface="Times New Roman" panose="02020603050405020304" pitchFamily="18" charset="0"/>
                <a:cs typeface="Times New Roman" panose="02020603050405020304" pitchFamily="18" charset="0"/>
              </a:rPr>
              <a:t>Compare the four algorithms</a:t>
            </a:r>
            <a:endParaRPr sz="1600" dirty="0">
              <a:latin typeface="Times New Roman" panose="02020603050405020304" pitchFamily="18" charset="0"/>
              <a:cs typeface="Times New Roman" panose="02020603050405020304" pitchFamily="18" charset="0"/>
            </a:endParaRPr>
          </a:p>
        </p:txBody>
      </p:sp>
      <p:sp>
        <p:nvSpPr>
          <p:cNvPr id="2060" name="Google Shape;2060;p2"/>
          <p:cNvSpPr txBox="1">
            <a:spLocks noGrp="1"/>
          </p:cNvSpPr>
          <p:nvPr>
            <p:ph type="ctrTitle" idx="17"/>
          </p:nvPr>
        </p:nvSpPr>
        <p:spPr>
          <a:xfrm>
            <a:off x="2855793" y="1548825"/>
            <a:ext cx="1821000" cy="450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sz="1800" b="1" dirty="0">
                <a:latin typeface="Times New Roman" panose="02020603050405020304" pitchFamily="18" charset="0"/>
                <a:cs typeface="Times New Roman" panose="02020603050405020304" pitchFamily="18" charset="0"/>
              </a:rPr>
              <a:t>About TSM</a:t>
            </a:r>
            <a:endParaRPr sz="1800" b="1" dirty="0">
              <a:latin typeface="Times New Roman" panose="02020603050405020304" pitchFamily="18" charset="0"/>
              <a:cs typeface="Times New Roman" panose="02020603050405020304" pitchFamily="18" charset="0"/>
            </a:endParaRPr>
          </a:p>
        </p:txBody>
      </p:sp>
      <p:sp>
        <p:nvSpPr>
          <p:cNvPr id="2061" name="Google Shape;2061;p2"/>
          <p:cNvSpPr txBox="1">
            <a:spLocks noGrp="1"/>
          </p:cNvSpPr>
          <p:nvPr>
            <p:ph type="subTitle" idx="18"/>
          </p:nvPr>
        </p:nvSpPr>
        <p:spPr>
          <a:xfrm>
            <a:off x="2855794" y="1850325"/>
            <a:ext cx="1667400" cy="79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600" dirty="0">
                <a:latin typeface="Times New Roman" panose="02020603050405020304" pitchFamily="18" charset="0"/>
                <a:cs typeface="Times New Roman" panose="02020603050405020304" pitchFamily="18" charset="0"/>
              </a:rPr>
              <a:t>Traveling sales- man problem and solutions</a:t>
            </a:r>
            <a:endParaRPr sz="1600" dirty="0">
              <a:latin typeface="Times New Roman" panose="02020603050405020304" pitchFamily="18" charset="0"/>
              <a:cs typeface="Times New Roman" panose="02020603050405020304" pitchFamily="18" charset="0"/>
            </a:endParaRPr>
          </a:p>
        </p:txBody>
      </p:sp>
      <p:sp>
        <p:nvSpPr>
          <p:cNvPr id="2062" name="Google Shape;2062;p2"/>
          <p:cNvSpPr txBox="1">
            <a:spLocks noGrp="1"/>
          </p:cNvSpPr>
          <p:nvPr>
            <p:ph type="ctrTitle" idx="19"/>
          </p:nvPr>
        </p:nvSpPr>
        <p:spPr>
          <a:xfrm>
            <a:off x="6282268" y="1543500"/>
            <a:ext cx="1821000" cy="450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sz="1800" b="1" dirty="0">
                <a:latin typeface="Times New Roman" panose="02020603050405020304" pitchFamily="18" charset="0"/>
                <a:cs typeface="Times New Roman" panose="02020603050405020304" pitchFamily="18" charset="0"/>
              </a:rPr>
              <a:t>Preparation </a:t>
            </a:r>
            <a:endParaRPr sz="1800" b="1" dirty="0">
              <a:latin typeface="Times New Roman" panose="02020603050405020304" pitchFamily="18" charset="0"/>
              <a:cs typeface="Times New Roman" panose="02020603050405020304" pitchFamily="18" charset="0"/>
            </a:endParaRPr>
          </a:p>
        </p:txBody>
      </p:sp>
      <p:sp>
        <p:nvSpPr>
          <p:cNvPr id="2063" name="Google Shape;2063;p2"/>
          <p:cNvSpPr txBox="1">
            <a:spLocks noGrp="1"/>
          </p:cNvSpPr>
          <p:nvPr>
            <p:ph type="subTitle" idx="20"/>
          </p:nvPr>
        </p:nvSpPr>
        <p:spPr>
          <a:xfrm>
            <a:off x="6282283" y="1845000"/>
            <a:ext cx="1821000" cy="79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600" dirty="0">
                <a:latin typeface="Times New Roman" panose="02020603050405020304" pitchFamily="18" charset="0"/>
                <a:cs typeface="Times New Roman" panose="02020603050405020304" pitchFamily="18" charset="0"/>
              </a:rPr>
              <a:t>Metrics and assumptions </a:t>
            </a: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sp>
        <p:nvSpPr>
          <p:cNvPr id="2215" name="Google Shape;2215;ge3792907c7_0_10"/>
          <p:cNvSpPr txBox="1">
            <a:spLocks noGrp="1"/>
          </p:cNvSpPr>
          <p:nvPr>
            <p:ph type="ctrTitle"/>
          </p:nvPr>
        </p:nvSpPr>
        <p:spPr>
          <a:xfrm>
            <a:off x="843875" y="504641"/>
            <a:ext cx="7672500" cy="57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800"/>
              <a:buNone/>
            </a:pPr>
            <a:r>
              <a:rPr lang="en" sz="4400" b="1" dirty="0">
                <a:latin typeface="Times New Roman" panose="02020603050405020304" pitchFamily="18" charset="0"/>
                <a:cs typeface="Times New Roman" panose="02020603050405020304" pitchFamily="18" charset="0"/>
              </a:rPr>
              <a:t>Divide and Conquer Algorithm</a:t>
            </a:r>
            <a:endParaRPr sz="4400" b="1" dirty="0">
              <a:latin typeface="Times New Roman" panose="02020603050405020304" pitchFamily="18" charset="0"/>
              <a:cs typeface="Times New Roman" panose="02020603050405020304" pitchFamily="18" charset="0"/>
            </a:endParaRPr>
          </a:p>
        </p:txBody>
      </p:sp>
      <p:sp>
        <p:nvSpPr>
          <p:cNvPr id="2216" name="Google Shape;2216;ge3792907c7_0_10"/>
          <p:cNvSpPr txBox="1"/>
          <p:nvPr/>
        </p:nvSpPr>
        <p:spPr>
          <a:xfrm>
            <a:off x="843874" y="1268700"/>
            <a:ext cx="7758520" cy="3508623"/>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2"/>
                </a:solidFill>
                <a:latin typeface="Times New Roman" panose="02020603050405020304" pitchFamily="18" charset="0"/>
                <a:ea typeface="Open Sans"/>
                <a:cs typeface="Times New Roman" panose="02020603050405020304" pitchFamily="18" charset="0"/>
                <a:sym typeface="Open Sans"/>
              </a:rPr>
              <a:t>Divide</a:t>
            </a:r>
            <a:endParaRPr sz="1800" b="1">
              <a:solidFill>
                <a:schemeClr val="dk2"/>
              </a:solidFill>
              <a:latin typeface="Times New Roman" panose="02020603050405020304" pitchFamily="18" charset="0"/>
              <a:ea typeface="Open Sans"/>
              <a:cs typeface="Times New Roman" panose="02020603050405020304" pitchFamily="18" charset="0"/>
              <a:sym typeface="Open Sans"/>
            </a:endParaRPr>
          </a:p>
          <a:p>
            <a:pPr marL="457200" lvl="0" indent="-330200" algn="l" rtl="0">
              <a:lnSpc>
                <a:spcPct val="150000"/>
              </a:lnSpc>
              <a:spcBef>
                <a:spcPts val="0"/>
              </a:spcBef>
              <a:spcAft>
                <a:spcPts val="0"/>
              </a:spcAft>
              <a:buClr>
                <a:schemeClr val="dk2"/>
              </a:buClr>
              <a:buSzPts val="1600"/>
              <a:buFont typeface="Open Sans"/>
              <a:buChar char="●"/>
            </a:pPr>
            <a:r>
              <a:rPr lang="en" sz="1800">
                <a:solidFill>
                  <a:schemeClr val="dk2"/>
                </a:solidFill>
                <a:latin typeface="Times New Roman" panose="02020603050405020304" pitchFamily="18" charset="0"/>
                <a:ea typeface="Open Sans"/>
                <a:cs typeface="Times New Roman" panose="02020603050405020304" pitchFamily="18" charset="0"/>
                <a:sym typeface="Open Sans"/>
              </a:rPr>
              <a:t>Split the set of cities in half.</a:t>
            </a:r>
            <a:endParaRPr sz="1800">
              <a:solidFill>
                <a:schemeClr val="dk2"/>
              </a:solidFill>
              <a:latin typeface="Times New Roman" panose="02020603050405020304" pitchFamily="18" charset="0"/>
              <a:ea typeface="Open Sans"/>
              <a:cs typeface="Times New Roman" panose="02020603050405020304" pitchFamily="18" charset="0"/>
              <a:sym typeface="Open Sans"/>
            </a:endParaRPr>
          </a:p>
          <a:p>
            <a:pPr marL="0" lvl="0" indent="0" algn="l" rtl="0">
              <a:lnSpc>
                <a:spcPct val="150000"/>
              </a:lnSpc>
              <a:spcBef>
                <a:spcPts val="0"/>
              </a:spcBef>
              <a:spcAft>
                <a:spcPts val="0"/>
              </a:spcAft>
              <a:buNone/>
            </a:pPr>
            <a:r>
              <a:rPr lang="en" sz="1800" b="1">
                <a:solidFill>
                  <a:schemeClr val="dk2"/>
                </a:solidFill>
                <a:latin typeface="Times New Roman" panose="02020603050405020304" pitchFamily="18" charset="0"/>
                <a:ea typeface="Open Sans"/>
                <a:cs typeface="Times New Roman" panose="02020603050405020304" pitchFamily="18" charset="0"/>
                <a:sym typeface="Open Sans"/>
              </a:rPr>
              <a:t>Conquer</a:t>
            </a:r>
            <a:endParaRPr sz="1800" b="1">
              <a:solidFill>
                <a:schemeClr val="dk2"/>
              </a:solidFill>
              <a:latin typeface="Times New Roman" panose="02020603050405020304" pitchFamily="18" charset="0"/>
              <a:ea typeface="Open Sans"/>
              <a:cs typeface="Times New Roman" panose="02020603050405020304" pitchFamily="18" charset="0"/>
              <a:sym typeface="Open Sans"/>
            </a:endParaRPr>
          </a:p>
          <a:p>
            <a:pPr marL="457200" lvl="0" indent="-330200" algn="l" rtl="0">
              <a:lnSpc>
                <a:spcPct val="150000"/>
              </a:lnSpc>
              <a:spcBef>
                <a:spcPts val="0"/>
              </a:spcBef>
              <a:spcAft>
                <a:spcPts val="0"/>
              </a:spcAft>
              <a:buClr>
                <a:schemeClr val="dk2"/>
              </a:buClr>
              <a:buSzPts val="1600"/>
              <a:buFont typeface="Open Sans"/>
              <a:buChar char="●"/>
            </a:pPr>
            <a:r>
              <a:rPr lang="en" sz="1800">
                <a:solidFill>
                  <a:schemeClr val="dk2"/>
                </a:solidFill>
                <a:latin typeface="Times New Roman" panose="02020603050405020304" pitchFamily="18" charset="0"/>
                <a:ea typeface="Open Sans"/>
                <a:cs typeface="Times New Roman" panose="02020603050405020304" pitchFamily="18" charset="0"/>
                <a:sym typeface="Open Sans"/>
              </a:rPr>
              <a:t>Find a tour for each half</a:t>
            </a:r>
            <a:endParaRPr sz="1800">
              <a:solidFill>
                <a:schemeClr val="dk2"/>
              </a:solidFill>
              <a:latin typeface="Times New Roman" panose="02020603050405020304" pitchFamily="18" charset="0"/>
              <a:ea typeface="Open Sans"/>
              <a:cs typeface="Times New Roman" panose="02020603050405020304" pitchFamily="18" charset="0"/>
              <a:sym typeface="Open Sans"/>
            </a:endParaRPr>
          </a:p>
          <a:p>
            <a:pPr marL="457200" lvl="0" indent="-330200" algn="l" rtl="0">
              <a:lnSpc>
                <a:spcPct val="150000"/>
              </a:lnSpc>
              <a:spcBef>
                <a:spcPts val="0"/>
              </a:spcBef>
              <a:spcAft>
                <a:spcPts val="0"/>
              </a:spcAft>
              <a:buClr>
                <a:schemeClr val="dk2"/>
              </a:buClr>
              <a:buSzPts val="1600"/>
              <a:buFont typeface="Open Sans"/>
              <a:buChar char="●"/>
            </a:pPr>
            <a:r>
              <a:rPr lang="en" sz="1800">
                <a:solidFill>
                  <a:schemeClr val="dk2"/>
                </a:solidFill>
                <a:latin typeface="Times New Roman" panose="02020603050405020304" pitchFamily="18" charset="0"/>
                <a:ea typeface="Open Sans"/>
                <a:cs typeface="Times New Roman" panose="02020603050405020304" pitchFamily="18" charset="0"/>
                <a:sym typeface="Open Sans"/>
              </a:rPr>
              <a:t>If we haven't yet reached the base case (3), we again divide both sets of cities</a:t>
            </a:r>
            <a:endParaRPr sz="1800">
              <a:solidFill>
                <a:schemeClr val="dk2"/>
              </a:solidFill>
              <a:latin typeface="Times New Roman" panose="02020603050405020304" pitchFamily="18" charset="0"/>
              <a:ea typeface="Open Sans"/>
              <a:cs typeface="Times New Roman" panose="02020603050405020304" pitchFamily="18" charset="0"/>
              <a:sym typeface="Open Sans"/>
            </a:endParaRPr>
          </a:p>
          <a:p>
            <a:pPr marL="0" lvl="0" indent="0" algn="l" rtl="0">
              <a:lnSpc>
                <a:spcPct val="150000"/>
              </a:lnSpc>
              <a:spcBef>
                <a:spcPts val="0"/>
              </a:spcBef>
              <a:spcAft>
                <a:spcPts val="0"/>
              </a:spcAft>
              <a:buNone/>
            </a:pPr>
            <a:r>
              <a:rPr lang="en" sz="1800" b="1">
                <a:solidFill>
                  <a:schemeClr val="dk2"/>
                </a:solidFill>
                <a:latin typeface="Times New Roman" panose="02020603050405020304" pitchFamily="18" charset="0"/>
                <a:ea typeface="Open Sans"/>
                <a:cs typeface="Times New Roman" panose="02020603050405020304" pitchFamily="18" charset="0"/>
                <a:sym typeface="Open Sans"/>
              </a:rPr>
              <a:t>Combine</a:t>
            </a:r>
            <a:endParaRPr sz="1800" b="1">
              <a:solidFill>
                <a:schemeClr val="dk2"/>
              </a:solidFill>
              <a:latin typeface="Times New Roman" panose="02020603050405020304" pitchFamily="18" charset="0"/>
              <a:ea typeface="Open Sans"/>
              <a:cs typeface="Times New Roman" panose="02020603050405020304" pitchFamily="18" charset="0"/>
              <a:sym typeface="Open Sans"/>
            </a:endParaRPr>
          </a:p>
          <a:p>
            <a:pPr marL="457200" lvl="0" indent="-330200" algn="l" rtl="0">
              <a:lnSpc>
                <a:spcPct val="150000"/>
              </a:lnSpc>
              <a:spcBef>
                <a:spcPts val="0"/>
              </a:spcBef>
              <a:spcAft>
                <a:spcPts val="0"/>
              </a:spcAft>
              <a:buClr>
                <a:schemeClr val="dk2"/>
              </a:buClr>
              <a:buSzPts val="1600"/>
              <a:buFont typeface="Open Sans"/>
              <a:buChar char="●"/>
            </a:pPr>
            <a:r>
              <a:rPr lang="en" sz="1800">
                <a:solidFill>
                  <a:schemeClr val="dk2"/>
                </a:solidFill>
                <a:latin typeface="Times New Roman" panose="02020603050405020304" pitchFamily="18" charset="0"/>
                <a:ea typeface="Open Sans"/>
                <a:cs typeface="Times New Roman" panose="02020603050405020304" pitchFamily="18" charset="0"/>
                <a:sym typeface="Open Sans"/>
              </a:rPr>
              <a:t>Join those two tours into one.</a:t>
            </a:r>
            <a:endParaRPr sz="1800">
              <a:solidFill>
                <a:schemeClr val="dk2"/>
              </a:solidFill>
              <a:latin typeface="Times New Roman" panose="02020603050405020304" pitchFamily="18" charset="0"/>
              <a:ea typeface="Open Sans"/>
              <a:cs typeface="Times New Roman" panose="02020603050405020304" pitchFamily="18" charset="0"/>
              <a:sym typeface="Open Sans"/>
            </a:endParaRPr>
          </a:p>
          <a:p>
            <a:pPr marL="0" lvl="0" indent="0" algn="l" rtl="0">
              <a:lnSpc>
                <a:spcPct val="150000"/>
              </a:lnSpc>
              <a:spcBef>
                <a:spcPts val="0"/>
              </a:spcBef>
              <a:spcAft>
                <a:spcPts val="0"/>
              </a:spcAft>
              <a:buNone/>
            </a:pPr>
            <a:endParaRPr sz="1800">
              <a:solidFill>
                <a:schemeClr val="dk2"/>
              </a:solidFill>
              <a:latin typeface="Times New Roman" panose="02020603050405020304" pitchFamily="18" charset="0"/>
              <a:ea typeface="Open Sans"/>
              <a:cs typeface="Times New Roman" panose="02020603050405020304" pitchFamily="18" charset="0"/>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0"/>
        <p:cNvGrpSpPr/>
        <p:nvPr/>
      </p:nvGrpSpPr>
      <p:grpSpPr>
        <a:xfrm>
          <a:off x="0" y="0"/>
          <a:ext cx="0" cy="0"/>
          <a:chOff x="0" y="0"/>
          <a:chExt cx="0" cy="0"/>
        </a:xfrm>
      </p:grpSpPr>
      <p:sp>
        <p:nvSpPr>
          <p:cNvPr id="2221" name="Google Shape;2221;ge3792907c7_0_33"/>
          <p:cNvSpPr txBox="1">
            <a:spLocks noGrp="1"/>
          </p:cNvSpPr>
          <p:nvPr>
            <p:ph type="ctrTitle"/>
          </p:nvPr>
        </p:nvSpPr>
        <p:spPr>
          <a:xfrm>
            <a:off x="736646" y="430835"/>
            <a:ext cx="7672500" cy="121865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800"/>
              <a:buNone/>
            </a:pPr>
            <a:r>
              <a:rPr lang="en" sz="4400" b="1" dirty="0">
                <a:latin typeface="Times New Roman" panose="02020603050405020304" pitchFamily="18" charset="0"/>
                <a:cs typeface="Times New Roman" panose="02020603050405020304" pitchFamily="18" charset="0"/>
              </a:rPr>
              <a:t>Divide and Conquer Algorithm</a:t>
            </a:r>
            <a:br>
              <a:rPr lang="en" sz="4400" b="1" dirty="0">
                <a:latin typeface="Times New Roman" panose="02020603050405020304" pitchFamily="18" charset="0"/>
                <a:cs typeface="Times New Roman" panose="02020603050405020304" pitchFamily="18" charset="0"/>
              </a:rPr>
            </a:b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(Cont’d)</a:t>
            </a:r>
            <a:endParaRPr sz="4400" b="1" dirty="0">
              <a:latin typeface="Times New Roman" panose="02020603050405020304" pitchFamily="18" charset="0"/>
              <a:cs typeface="Times New Roman" panose="02020603050405020304" pitchFamily="18" charset="0"/>
            </a:endParaRPr>
          </a:p>
        </p:txBody>
      </p:sp>
      <p:pic>
        <p:nvPicPr>
          <p:cNvPr id="2222" name="Google Shape;2222;ge3792907c7_0_33"/>
          <p:cNvPicPr preferRelativeResize="0"/>
          <p:nvPr/>
        </p:nvPicPr>
        <p:blipFill>
          <a:blip r:embed="rId3">
            <a:alphaModFix/>
          </a:blip>
          <a:stretch>
            <a:fillRect/>
          </a:stretch>
        </p:blipFill>
        <p:spPr>
          <a:xfrm>
            <a:off x="5011725" y="2081915"/>
            <a:ext cx="2813835" cy="2400300"/>
          </a:xfrm>
          <a:prstGeom prst="rect">
            <a:avLst/>
          </a:prstGeom>
          <a:noFill/>
          <a:ln>
            <a:noFill/>
          </a:ln>
        </p:spPr>
      </p:pic>
      <p:sp>
        <p:nvSpPr>
          <p:cNvPr id="2223" name="Google Shape;2223;ge3792907c7_0_33"/>
          <p:cNvSpPr txBox="1"/>
          <p:nvPr/>
        </p:nvSpPr>
        <p:spPr>
          <a:xfrm>
            <a:off x="843875" y="1758765"/>
            <a:ext cx="7322100" cy="646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b="1" dirty="0">
                <a:solidFill>
                  <a:schemeClr val="dk2"/>
                </a:solidFill>
                <a:latin typeface="Times New Roman" panose="02020603050405020304" pitchFamily="18" charset="0"/>
                <a:ea typeface="Open Sans"/>
                <a:cs typeface="Times New Roman" panose="02020603050405020304" pitchFamily="18" charset="0"/>
                <a:sym typeface="Open Sans"/>
              </a:rPr>
              <a:t>Divide: </a:t>
            </a:r>
            <a:r>
              <a:rPr lang="en" sz="2000" dirty="0">
                <a:solidFill>
                  <a:schemeClr val="dk2"/>
                </a:solidFill>
                <a:latin typeface="Times New Roman" panose="02020603050405020304" pitchFamily="18" charset="0"/>
                <a:ea typeface="Open Sans"/>
                <a:cs typeface="Times New Roman" panose="02020603050405020304" pitchFamily="18" charset="0"/>
                <a:sym typeface="Open Sans"/>
              </a:rPr>
              <a:t>Split the set of cities in half.</a:t>
            </a:r>
            <a:endParaRPr sz="2000" dirty="0">
              <a:solidFill>
                <a:schemeClr val="dk2"/>
              </a:solidFill>
              <a:latin typeface="Times New Roman" panose="02020603050405020304" pitchFamily="18" charset="0"/>
              <a:ea typeface="Open Sans"/>
              <a:cs typeface="Times New Roman" panose="02020603050405020304" pitchFamily="18" charset="0"/>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7"/>
        <p:cNvGrpSpPr/>
        <p:nvPr/>
      </p:nvGrpSpPr>
      <p:grpSpPr>
        <a:xfrm>
          <a:off x="0" y="0"/>
          <a:ext cx="0" cy="0"/>
          <a:chOff x="0" y="0"/>
          <a:chExt cx="0" cy="0"/>
        </a:xfrm>
      </p:grpSpPr>
      <p:sp>
        <p:nvSpPr>
          <p:cNvPr id="2228" name="Google Shape;2228;ge3792907c7_0_102"/>
          <p:cNvSpPr txBox="1">
            <a:spLocks noGrp="1"/>
          </p:cNvSpPr>
          <p:nvPr>
            <p:ph type="ctrTitle"/>
          </p:nvPr>
        </p:nvSpPr>
        <p:spPr>
          <a:xfrm>
            <a:off x="736646" y="621863"/>
            <a:ext cx="7672500" cy="577800"/>
          </a:xfrm>
          <a:prstGeom prst="rect">
            <a:avLst/>
          </a:prstGeom>
          <a:noFill/>
          <a:ln>
            <a:noFill/>
          </a:ln>
        </p:spPr>
        <p:txBody>
          <a:bodyPr spcFirstLastPara="1" wrap="square" lIns="91425" tIns="91425" rIns="91425" bIns="91425" anchor="ctr" anchorCtr="0">
            <a:noAutofit/>
          </a:bodyPr>
          <a:lstStyle/>
          <a:p>
            <a:pPr lvl="0"/>
            <a:r>
              <a:rPr lang="en" sz="4400" b="1" dirty="0">
                <a:solidFill>
                  <a:srgbClr val="073763"/>
                </a:solidFill>
                <a:latin typeface="Times New Roman" panose="02020603050405020304" pitchFamily="18" charset="0"/>
                <a:cs typeface="Times New Roman" panose="02020603050405020304" pitchFamily="18" charset="0"/>
              </a:rPr>
              <a:t>Divide and Conquer Algorithm</a:t>
            </a:r>
            <a:br>
              <a:rPr lang="en" sz="4400" b="1" dirty="0">
                <a:solidFill>
                  <a:srgbClr val="073763"/>
                </a:solidFill>
                <a:latin typeface="Times New Roman" panose="02020603050405020304" pitchFamily="18" charset="0"/>
                <a:cs typeface="Times New Roman" panose="02020603050405020304" pitchFamily="18" charset="0"/>
              </a:rPr>
            </a:b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(Cont’d)</a:t>
            </a:r>
            <a:endParaRPr dirty="0"/>
          </a:p>
        </p:txBody>
      </p:sp>
      <p:sp>
        <p:nvSpPr>
          <p:cNvPr id="2229" name="Google Shape;2229;ge3792907c7_0_102"/>
          <p:cNvSpPr txBox="1"/>
          <p:nvPr/>
        </p:nvSpPr>
        <p:spPr>
          <a:xfrm>
            <a:off x="836841" y="1747001"/>
            <a:ext cx="7322100" cy="646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b="1" dirty="0">
                <a:solidFill>
                  <a:schemeClr val="dk2"/>
                </a:solidFill>
                <a:latin typeface="Times New Roman" panose="02020603050405020304" pitchFamily="18" charset="0"/>
                <a:ea typeface="Open Sans"/>
                <a:cs typeface="Times New Roman" panose="02020603050405020304" pitchFamily="18" charset="0"/>
                <a:sym typeface="Open Sans"/>
              </a:rPr>
              <a:t>Divide: </a:t>
            </a:r>
            <a:r>
              <a:rPr lang="en" sz="2000" dirty="0">
                <a:solidFill>
                  <a:schemeClr val="dk2"/>
                </a:solidFill>
                <a:latin typeface="Times New Roman" panose="02020603050405020304" pitchFamily="18" charset="0"/>
                <a:ea typeface="Open Sans"/>
                <a:cs typeface="Times New Roman" panose="02020603050405020304" pitchFamily="18" charset="0"/>
                <a:sym typeface="Open Sans"/>
              </a:rPr>
              <a:t>Split the set of cities in half.</a:t>
            </a:r>
            <a:endParaRPr sz="2000" dirty="0">
              <a:solidFill>
                <a:schemeClr val="dk2"/>
              </a:solidFill>
              <a:latin typeface="Times New Roman" panose="02020603050405020304" pitchFamily="18" charset="0"/>
              <a:ea typeface="Open Sans"/>
              <a:cs typeface="Times New Roman" panose="02020603050405020304" pitchFamily="18" charset="0"/>
              <a:sym typeface="Open Sans"/>
            </a:endParaRPr>
          </a:p>
        </p:txBody>
      </p:sp>
      <p:pic>
        <p:nvPicPr>
          <p:cNvPr id="2230" name="Google Shape;2230;ge3792907c7_0_102"/>
          <p:cNvPicPr preferRelativeResize="0"/>
          <p:nvPr/>
        </p:nvPicPr>
        <p:blipFill>
          <a:blip r:embed="rId3">
            <a:alphaModFix/>
          </a:blip>
          <a:stretch>
            <a:fillRect/>
          </a:stretch>
        </p:blipFill>
        <p:spPr>
          <a:xfrm>
            <a:off x="5034288" y="1984575"/>
            <a:ext cx="3374858" cy="2400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4"/>
        <p:cNvGrpSpPr/>
        <p:nvPr/>
      </p:nvGrpSpPr>
      <p:grpSpPr>
        <a:xfrm>
          <a:off x="0" y="0"/>
          <a:ext cx="0" cy="0"/>
          <a:chOff x="0" y="0"/>
          <a:chExt cx="0" cy="0"/>
        </a:xfrm>
      </p:grpSpPr>
      <p:sp>
        <p:nvSpPr>
          <p:cNvPr id="2235" name="Google Shape;2235;ge3792907c7_0_40"/>
          <p:cNvSpPr txBox="1">
            <a:spLocks noGrp="1"/>
          </p:cNvSpPr>
          <p:nvPr>
            <p:ph type="ctrTitle"/>
          </p:nvPr>
        </p:nvSpPr>
        <p:spPr>
          <a:xfrm>
            <a:off x="736646" y="603115"/>
            <a:ext cx="7672500" cy="577800"/>
          </a:xfrm>
          <a:prstGeom prst="rect">
            <a:avLst/>
          </a:prstGeom>
          <a:noFill/>
          <a:ln>
            <a:noFill/>
          </a:ln>
        </p:spPr>
        <p:txBody>
          <a:bodyPr spcFirstLastPara="1" wrap="square" lIns="91425" tIns="91425" rIns="91425" bIns="91425" anchor="ctr" anchorCtr="0">
            <a:noAutofit/>
          </a:bodyPr>
          <a:lstStyle/>
          <a:p>
            <a:pPr lvl="0"/>
            <a:r>
              <a:rPr lang="en" sz="4400" b="1" dirty="0">
                <a:solidFill>
                  <a:srgbClr val="073763"/>
                </a:solidFill>
                <a:latin typeface="Times New Roman" panose="02020603050405020304" pitchFamily="18" charset="0"/>
                <a:cs typeface="Times New Roman" panose="02020603050405020304" pitchFamily="18" charset="0"/>
              </a:rPr>
              <a:t>Divide and Conquer Algorithm</a:t>
            </a:r>
            <a:br>
              <a:rPr lang="en" sz="4400" b="1" dirty="0">
                <a:solidFill>
                  <a:srgbClr val="073763"/>
                </a:solidFill>
                <a:latin typeface="Times New Roman" panose="02020603050405020304" pitchFamily="18" charset="0"/>
                <a:cs typeface="Times New Roman" panose="02020603050405020304" pitchFamily="18" charset="0"/>
              </a:rPr>
            </a:b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(Cont’d)</a:t>
            </a:r>
            <a:endParaRPr dirty="0"/>
          </a:p>
        </p:txBody>
      </p:sp>
      <p:sp>
        <p:nvSpPr>
          <p:cNvPr id="2236" name="Google Shape;2236;ge3792907c7_0_40"/>
          <p:cNvSpPr txBox="1"/>
          <p:nvPr/>
        </p:nvSpPr>
        <p:spPr>
          <a:xfrm>
            <a:off x="843875" y="1472682"/>
            <a:ext cx="7322100" cy="110796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b="1" dirty="0">
                <a:solidFill>
                  <a:schemeClr val="dk2"/>
                </a:solidFill>
                <a:latin typeface="Times New Roman" panose="02020603050405020304" pitchFamily="18" charset="0"/>
                <a:ea typeface="Open Sans"/>
                <a:cs typeface="Times New Roman" panose="02020603050405020304" pitchFamily="18" charset="0"/>
                <a:sym typeface="Open Sans"/>
              </a:rPr>
              <a:t>Conquer: </a:t>
            </a:r>
            <a:r>
              <a:rPr lang="en" sz="2000" dirty="0">
                <a:solidFill>
                  <a:schemeClr val="dk2"/>
                </a:solidFill>
                <a:latin typeface="Times New Roman" panose="02020603050405020304" pitchFamily="18" charset="0"/>
                <a:ea typeface="Open Sans"/>
                <a:cs typeface="Times New Roman" panose="02020603050405020304" pitchFamily="18" charset="0"/>
                <a:sym typeface="Open Sans"/>
              </a:rPr>
              <a:t>Find a tour for each half, if reached the base case </a:t>
            </a:r>
          </a:p>
          <a:p>
            <a:pPr marL="0" lvl="0" indent="0" algn="ctr" rtl="0">
              <a:lnSpc>
                <a:spcPct val="150000"/>
              </a:lnSpc>
              <a:spcBef>
                <a:spcPts val="0"/>
              </a:spcBef>
              <a:spcAft>
                <a:spcPts val="0"/>
              </a:spcAft>
              <a:buNone/>
            </a:pPr>
            <a:r>
              <a:rPr lang="en" sz="2000" dirty="0">
                <a:solidFill>
                  <a:schemeClr val="dk2"/>
                </a:solidFill>
                <a:latin typeface="Times New Roman" panose="02020603050405020304" pitchFamily="18" charset="0"/>
                <a:ea typeface="Open Sans"/>
                <a:cs typeface="Times New Roman" panose="02020603050405020304" pitchFamily="18" charset="0"/>
                <a:sym typeface="Open Sans"/>
              </a:rPr>
              <a:t>(3 cities in this example).</a:t>
            </a:r>
            <a:endParaRPr sz="2000" b="1" dirty="0">
              <a:solidFill>
                <a:schemeClr val="dk2"/>
              </a:solidFill>
              <a:latin typeface="Times New Roman" panose="02020603050405020304" pitchFamily="18" charset="0"/>
              <a:ea typeface="Open Sans"/>
              <a:cs typeface="Times New Roman" panose="02020603050405020304" pitchFamily="18" charset="0"/>
              <a:sym typeface="Open Sans"/>
            </a:endParaRPr>
          </a:p>
        </p:txBody>
      </p:sp>
      <p:pic>
        <p:nvPicPr>
          <p:cNvPr id="2237" name="Google Shape;2237;ge3792907c7_0_40"/>
          <p:cNvPicPr preferRelativeResize="0"/>
          <p:nvPr/>
        </p:nvPicPr>
        <p:blipFill>
          <a:blip r:embed="rId3">
            <a:alphaModFix/>
          </a:blip>
          <a:stretch>
            <a:fillRect/>
          </a:stretch>
        </p:blipFill>
        <p:spPr>
          <a:xfrm>
            <a:off x="6050097" y="2233337"/>
            <a:ext cx="2691673" cy="2030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41"/>
        <p:cNvGrpSpPr/>
        <p:nvPr/>
      </p:nvGrpSpPr>
      <p:grpSpPr>
        <a:xfrm>
          <a:off x="0" y="0"/>
          <a:ext cx="0" cy="0"/>
          <a:chOff x="0" y="0"/>
          <a:chExt cx="0" cy="0"/>
        </a:xfrm>
      </p:grpSpPr>
      <p:sp>
        <p:nvSpPr>
          <p:cNvPr id="2242" name="Google Shape;2242;ge3792907c7_0_91"/>
          <p:cNvSpPr txBox="1">
            <a:spLocks noGrp="1"/>
          </p:cNvSpPr>
          <p:nvPr>
            <p:ph type="ctrTitle"/>
          </p:nvPr>
        </p:nvSpPr>
        <p:spPr>
          <a:xfrm>
            <a:off x="736646" y="573355"/>
            <a:ext cx="7672500" cy="577800"/>
          </a:xfrm>
          <a:prstGeom prst="rect">
            <a:avLst/>
          </a:prstGeom>
          <a:noFill/>
          <a:ln>
            <a:noFill/>
          </a:ln>
        </p:spPr>
        <p:txBody>
          <a:bodyPr spcFirstLastPara="1" wrap="square" lIns="91425" tIns="91425" rIns="91425" bIns="91425" anchor="ctr" anchorCtr="0">
            <a:noAutofit/>
          </a:bodyPr>
          <a:lstStyle/>
          <a:p>
            <a:pPr lvl="0"/>
            <a:r>
              <a:rPr lang="en" sz="4400" b="1" dirty="0">
                <a:solidFill>
                  <a:srgbClr val="073763"/>
                </a:solidFill>
                <a:latin typeface="Times New Roman" panose="02020603050405020304" pitchFamily="18" charset="0"/>
                <a:cs typeface="Times New Roman" panose="02020603050405020304" pitchFamily="18" charset="0"/>
              </a:rPr>
              <a:t>Divide and Conquer Algorithm</a:t>
            </a:r>
            <a:br>
              <a:rPr lang="en" sz="4400" b="1" dirty="0">
                <a:solidFill>
                  <a:srgbClr val="073763"/>
                </a:solidFill>
                <a:latin typeface="Times New Roman" panose="02020603050405020304" pitchFamily="18" charset="0"/>
                <a:cs typeface="Times New Roman" panose="02020603050405020304" pitchFamily="18" charset="0"/>
              </a:rPr>
            </a:b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(Cont’d)</a:t>
            </a:r>
            <a:endParaRPr dirty="0"/>
          </a:p>
        </p:txBody>
      </p:sp>
      <p:sp>
        <p:nvSpPr>
          <p:cNvPr id="2243" name="Google Shape;2243;ge3792907c7_0_91"/>
          <p:cNvSpPr txBox="1"/>
          <p:nvPr/>
        </p:nvSpPr>
        <p:spPr>
          <a:xfrm>
            <a:off x="843875" y="1268700"/>
            <a:ext cx="7322100" cy="203129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b="1" dirty="0">
                <a:solidFill>
                  <a:schemeClr val="dk2"/>
                </a:solidFill>
                <a:latin typeface="Times New Roman" panose="02020603050405020304" pitchFamily="18" charset="0"/>
                <a:ea typeface="Open Sans"/>
                <a:cs typeface="Times New Roman" panose="02020603050405020304" pitchFamily="18" charset="0"/>
                <a:sym typeface="Open Sans"/>
              </a:rPr>
              <a:t>Combine: </a:t>
            </a:r>
            <a:r>
              <a:rPr lang="en" sz="2000" dirty="0">
                <a:solidFill>
                  <a:schemeClr val="dk2"/>
                </a:solidFill>
                <a:latin typeface="Times New Roman" panose="02020603050405020304" pitchFamily="18" charset="0"/>
                <a:ea typeface="Open Sans"/>
                <a:cs typeface="Times New Roman" panose="02020603050405020304" pitchFamily="18" charset="0"/>
                <a:sym typeface="Open Sans"/>
              </a:rPr>
              <a:t>Join those two tours into one.</a:t>
            </a:r>
            <a:endParaRPr sz="2000" dirty="0">
              <a:solidFill>
                <a:schemeClr val="dk2"/>
              </a:solidFill>
              <a:latin typeface="Times New Roman" panose="02020603050405020304" pitchFamily="18" charset="0"/>
              <a:ea typeface="Open Sans"/>
              <a:cs typeface="Times New Roman" panose="02020603050405020304" pitchFamily="18" charset="0"/>
              <a:sym typeface="Open Sans"/>
            </a:endParaRPr>
          </a:p>
          <a:p>
            <a:pPr marL="457200" lvl="0" indent="-330200" algn="l" rtl="0">
              <a:lnSpc>
                <a:spcPct val="150000"/>
              </a:lnSpc>
              <a:spcBef>
                <a:spcPts val="0"/>
              </a:spcBef>
              <a:spcAft>
                <a:spcPts val="0"/>
              </a:spcAft>
              <a:buClr>
                <a:schemeClr val="dk2"/>
              </a:buClr>
              <a:buSzPts val="1600"/>
              <a:buFont typeface="Open Sans"/>
              <a:buAutoNum type="arabicPeriod"/>
            </a:pPr>
            <a:r>
              <a:rPr lang="en" sz="2000" dirty="0">
                <a:solidFill>
                  <a:schemeClr val="dk2"/>
                </a:solidFill>
                <a:latin typeface="Times New Roman" panose="02020603050405020304" pitchFamily="18" charset="0"/>
                <a:ea typeface="Open Sans"/>
                <a:cs typeface="Times New Roman" panose="02020603050405020304" pitchFamily="18" charset="0"/>
                <a:sym typeface="Open Sans"/>
              </a:rPr>
              <a:t>Delete an edge from each tour</a:t>
            </a:r>
            <a:endParaRPr sz="2000" dirty="0">
              <a:solidFill>
                <a:schemeClr val="dk2"/>
              </a:solidFill>
              <a:latin typeface="Times New Roman" panose="02020603050405020304" pitchFamily="18" charset="0"/>
              <a:ea typeface="Open Sans"/>
              <a:cs typeface="Times New Roman" panose="02020603050405020304" pitchFamily="18" charset="0"/>
              <a:sym typeface="Open Sans"/>
            </a:endParaRPr>
          </a:p>
          <a:p>
            <a:pPr marL="0" lvl="0" indent="0" algn="l" rtl="0">
              <a:lnSpc>
                <a:spcPct val="150000"/>
              </a:lnSpc>
              <a:spcBef>
                <a:spcPts val="0"/>
              </a:spcBef>
              <a:spcAft>
                <a:spcPts val="0"/>
              </a:spcAft>
              <a:buNone/>
            </a:pPr>
            <a:endParaRPr sz="2000" dirty="0">
              <a:solidFill>
                <a:schemeClr val="dk2"/>
              </a:solidFill>
              <a:latin typeface="Times New Roman" panose="02020603050405020304" pitchFamily="18" charset="0"/>
              <a:ea typeface="Open Sans"/>
              <a:cs typeface="Times New Roman" panose="02020603050405020304" pitchFamily="18" charset="0"/>
              <a:sym typeface="Open Sans"/>
            </a:endParaRPr>
          </a:p>
          <a:p>
            <a:pPr marL="0" lvl="0" indent="0" algn="l" rtl="0">
              <a:lnSpc>
                <a:spcPct val="150000"/>
              </a:lnSpc>
              <a:spcBef>
                <a:spcPts val="0"/>
              </a:spcBef>
              <a:spcAft>
                <a:spcPts val="0"/>
              </a:spcAft>
              <a:buNone/>
            </a:pPr>
            <a:endParaRPr sz="2000" dirty="0">
              <a:solidFill>
                <a:schemeClr val="dk2"/>
              </a:solidFill>
              <a:latin typeface="Times New Roman" panose="02020603050405020304" pitchFamily="18" charset="0"/>
              <a:ea typeface="Open Sans"/>
              <a:cs typeface="Times New Roman" panose="02020603050405020304" pitchFamily="18" charset="0"/>
              <a:sym typeface="Open Sans"/>
            </a:endParaRPr>
          </a:p>
        </p:txBody>
      </p:sp>
      <p:pic>
        <p:nvPicPr>
          <p:cNvPr id="2244" name="Google Shape;2244;ge3792907c7_0_91"/>
          <p:cNvPicPr preferRelativeResize="0"/>
          <p:nvPr/>
        </p:nvPicPr>
        <p:blipFill>
          <a:blip r:embed="rId3">
            <a:alphaModFix/>
          </a:blip>
          <a:stretch>
            <a:fillRect/>
          </a:stretch>
        </p:blipFill>
        <p:spPr>
          <a:xfrm>
            <a:off x="531600" y="2312458"/>
            <a:ext cx="2090450" cy="1713918"/>
          </a:xfrm>
          <a:prstGeom prst="rect">
            <a:avLst/>
          </a:prstGeom>
          <a:noFill/>
          <a:ln>
            <a:noFill/>
          </a:ln>
        </p:spPr>
      </p:pic>
      <p:pic>
        <p:nvPicPr>
          <p:cNvPr id="2245" name="Google Shape;2245;ge3792907c7_0_91"/>
          <p:cNvPicPr preferRelativeResize="0"/>
          <p:nvPr/>
        </p:nvPicPr>
        <p:blipFill>
          <a:blip r:embed="rId4">
            <a:alphaModFix/>
          </a:blip>
          <a:stretch>
            <a:fillRect/>
          </a:stretch>
        </p:blipFill>
        <p:spPr>
          <a:xfrm>
            <a:off x="3731064" y="2280117"/>
            <a:ext cx="2157536" cy="1713925"/>
          </a:xfrm>
          <a:prstGeom prst="rect">
            <a:avLst/>
          </a:prstGeom>
          <a:noFill/>
          <a:ln>
            <a:noFill/>
          </a:ln>
        </p:spPr>
      </p:pic>
      <p:pic>
        <p:nvPicPr>
          <p:cNvPr id="2246" name="Google Shape;2246;ge3792907c7_0_91"/>
          <p:cNvPicPr preferRelativeResize="0"/>
          <p:nvPr/>
        </p:nvPicPr>
        <p:blipFill rotWithShape="1">
          <a:blip r:embed="rId5">
            <a:alphaModFix/>
          </a:blip>
          <a:srcRect t="-7886" r="-8495"/>
          <a:stretch/>
        </p:blipFill>
        <p:spPr>
          <a:xfrm>
            <a:off x="7140025" y="2280117"/>
            <a:ext cx="2003975" cy="1778601"/>
          </a:xfrm>
          <a:prstGeom prst="rect">
            <a:avLst/>
          </a:prstGeom>
          <a:noFill/>
          <a:ln>
            <a:noFill/>
          </a:ln>
        </p:spPr>
      </p:pic>
      <p:pic>
        <p:nvPicPr>
          <p:cNvPr id="2247" name="Google Shape;2247;ge3792907c7_0_91"/>
          <p:cNvPicPr preferRelativeResize="0"/>
          <p:nvPr/>
        </p:nvPicPr>
        <p:blipFill>
          <a:blip r:embed="rId6">
            <a:alphaModFix/>
          </a:blip>
          <a:stretch>
            <a:fillRect/>
          </a:stretch>
        </p:blipFill>
        <p:spPr>
          <a:xfrm>
            <a:off x="5640632" y="3344834"/>
            <a:ext cx="2003975" cy="1660625"/>
          </a:xfrm>
          <a:prstGeom prst="rect">
            <a:avLst/>
          </a:prstGeom>
          <a:noFill/>
          <a:ln>
            <a:noFill/>
          </a:ln>
        </p:spPr>
      </p:pic>
      <p:pic>
        <p:nvPicPr>
          <p:cNvPr id="2248" name="Google Shape;2248;ge3792907c7_0_91"/>
          <p:cNvPicPr preferRelativeResize="0"/>
          <p:nvPr/>
        </p:nvPicPr>
        <p:blipFill>
          <a:blip r:embed="rId7">
            <a:alphaModFix/>
          </a:blip>
          <a:stretch>
            <a:fillRect/>
          </a:stretch>
        </p:blipFill>
        <p:spPr>
          <a:xfrm>
            <a:off x="2434689" y="3344834"/>
            <a:ext cx="1926350" cy="1584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ge3792907c7_0_125"/>
          <p:cNvSpPr txBox="1">
            <a:spLocks noGrp="1"/>
          </p:cNvSpPr>
          <p:nvPr>
            <p:ph type="ctrTitle"/>
          </p:nvPr>
        </p:nvSpPr>
        <p:spPr>
          <a:xfrm>
            <a:off x="751886" y="524225"/>
            <a:ext cx="7672500" cy="577800"/>
          </a:xfrm>
          <a:prstGeom prst="rect">
            <a:avLst/>
          </a:prstGeom>
          <a:noFill/>
          <a:ln>
            <a:noFill/>
          </a:ln>
        </p:spPr>
        <p:txBody>
          <a:bodyPr spcFirstLastPara="1" wrap="square" lIns="91425" tIns="91425" rIns="91425" bIns="91425" anchor="ctr" anchorCtr="0">
            <a:noAutofit/>
          </a:bodyPr>
          <a:lstStyle/>
          <a:p>
            <a:pPr lvl="0"/>
            <a:r>
              <a:rPr lang="en" sz="4400" b="1" dirty="0">
                <a:solidFill>
                  <a:srgbClr val="073763"/>
                </a:solidFill>
                <a:latin typeface="Times New Roman" panose="02020603050405020304" pitchFamily="18" charset="0"/>
                <a:cs typeface="Times New Roman" panose="02020603050405020304" pitchFamily="18" charset="0"/>
              </a:rPr>
              <a:t>Divide and Conquer Algorithm</a:t>
            </a:r>
            <a:br>
              <a:rPr lang="en" sz="4400" b="1" dirty="0">
                <a:solidFill>
                  <a:srgbClr val="073763"/>
                </a:solidFill>
                <a:latin typeface="Times New Roman" panose="02020603050405020304" pitchFamily="18" charset="0"/>
                <a:cs typeface="Times New Roman" panose="02020603050405020304" pitchFamily="18" charset="0"/>
              </a:rPr>
            </a:b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(Cont’d)</a:t>
            </a:r>
            <a:endParaRPr dirty="0"/>
          </a:p>
        </p:txBody>
      </p:sp>
      <p:sp>
        <p:nvSpPr>
          <p:cNvPr id="2254" name="Google Shape;2254;ge3792907c7_0_125"/>
          <p:cNvSpPr txBox="1"/>
          <p:nvPr/>
        </p:nvSpPr>
        <p:spPr>
          <a:xfrm>
            <a:off x="843875" y="1376055"/>
            <a:ext cx="7322100" cy="646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b="1" dirty="0">
                <a:solidFill>
                  <a:schemeClr val="dk2"/>
                </a:solidFill>
                <a:latin typeface="Times New Roman" panose="02020603050405020304" pitchFamily="18" charset="0"/>
                <a:ea typeface="Open Sans"/>
                <a:cs typeface="Times New Roman" panose="02020603050405020304" pitchFamily="18" charset="0"/>
                <a:sym typeface="Open Sans"/>
              </a:rPr>
              <a:t>Combine: </a:t>
            </a:r>
            <a:r>
              <a:rPr lang="en" sz="2000" dirty="0">
                <a:solidFill>
                  <a:schemeClr val="dk2"/>
                </a:solidFill>
                <a:latin typeface="Times New Roman" panose="02020603050405020304" pitchFamily="18" charset="0"/>
                <a:ea typeface="Open Sans"/>
                <a:cs typeface="Times New Roman" panose="02020603050405020304" pitchFamily="18" charset="0"/>
                <a:sym typeface="Open Sans"/>
              </a:rPr>
              <a:t>Join those two tours into one.</a:t>
            </a:r>
            <a:endParaRPr sz="2000" b="1" dirty="0">
              <a:solidFill>
                <a:schemeClr val="dk2"/>
              </a:solidFill>
              <a:latin typeface="Times New Roman" panose="02020603050405020304" pitchFamily="18" charset="0"/>
              <a:ea typeface="Open Sans"/>
              <a:cs typeface="Times New Roman" panose="02020603050405020304" pitchFamily="18" charset="0"/>
              <a:sym typeface="Open Sans"/>
            </a:endParaRPr>
          </a:p>
        </p:txBody>
      </p:sp>
      <p:pic>
        <p:nvPicPr>
          <p:cNvPr id="2255" name="Google Shape;2255;ge3792907c7_0_125"/>
          <p:cNvPicPr preferRelativeResize="0"/>
          <p:nvPr/>
        </p:nvPicPr>
        <p:blipFill>
          <a:blip r:embed="rId3">
            <a:alphaModFix/>
          </a:blip>
          <a:stretch>
            <a:fillRect/>
          </a:stretch>
        </p:blipFill>
        <p:spPr>
          <a:xfrm>
            <a:off x="0" y="2016123"/>
            <a:ext cx="2258026" cy="1853275"/>
          </a:xfrm>
          <a:prstGeom prst="rect">
            <a:avLst/>
          </a:prstGeom>
          <a:noFill/>
          <a:ln>
            <a:noFill/>
          </a:ln>
        </p:spPr>
      </p:pic>
      <p:pic>
        <p:nvPicPr>
          <p:cNvPr id="2256" name="Google Shape;2256;ge3792907c7_0_125"/>
          <p:cNvPicPr preferRelativeResize="0"/>
          <p:nvPr/>
        </p:nvPicPr>
        <p:blipFill>
          <a:blip r:embed="rId4">
            <a:alphaModFix/>
          </a:blip>
          <a:stretch>
            <a:fillRect/>
          </a:stretch>
        </p:blipFill>
        <p:spPr>
          <a:xfrm>
            <a:off x="2054682" y="2028586"/>
            <a:ext cx="2311125" cy="1805776"/>
          </a:xfrm>
          <a:prstGeom prst="rect">
            <a:avLst/>
          </a:prstGeom>
          <a:noFill/>
          <a:ln>
            <a:noFill/>
          </a:ln>
        </p:spPr>
      </p:pic>
      <p:pic>
        <p:nvPicPr>
          <p:cNvPr id="2257" name="Google Shape;2257;ge3792907c7_0_125"/>
          <p:cNvPicPr preferRelativeResize="0"/>
          <p:nvPr/>
        </p:nvPicPr>
        <p:blipFill>
          <a:blip r:embed="rId5">
            <a:alphaModFix/>
          </a:blip>
          <a:stretch>
            <a:fillRect/>
          </a:stretch>
        </p:blipFill>
        <p:spPr>
          <a:xfrm>
            <a:off x="4059965" y="3214727"/>
            <a:ext cx="2102000" cy="1792872"/>
          </a:xfrm>
          <a:prstGeom prst="rect">
            <a:avLst/>
          </a:prstGeom>
          <a:noFill/>
          <a:ln>
            <a:noFill/>
          </a:ln>
        </p:spPr>
      </p:pic>
      <p:pic>
        <p:nvPicPr>
          <p:cNvPr id="2258" name="Google Shape;2258;ge3792907c7_0_125"/>
          <p:cNvPicPr preferRelativeResize="0"/>
          <p:nvPr/>
        </p:nvPicPr>
        <p:blipFill>
          <a:blip r:embed="rId6">
            <a:alphaModFix/>
          </a:blip>
          <a:stretch>
            <a:fillRect/>
          </a:stretch>
        </p:blipFill>
        <p:spPr>
          <a:xfrm>
            <a:off x="6161965" y="3221177"/>
            <a:ext cx="2311118" cy="1792875"/>
          </a:xfrm>
          <a:prstGeom prst="rect">
            <a:avLst/>
          </a:prstGeom>
          <a:noFill/>
          <a:ln>
            <a:noFill/>
          </a:ln>
        </p:spPr>
      </p:pic>
      <p:pic>
        <p:nvPicPr>
          <p:cNvPr id="2259" name="Google Shape;2259;ge3792907c7_0_125"/>
          <p:cNvPicPr preferRelativeResize="0"/>
          <p:nvPr/>
        </p:nvPicPr>
        <p:blipFill>
          <a:blip r:embed="rId7">
            <a:alphaModFix/>
          </a:blip>
          <a:stretch>
            <a:fillRect/>
          </a:stretch>
        </p:blipFill>
        <p:spPr>
          <a:xfrm>
            <a:off x="5110965" y="1617975"/>
            <a:ext cx="2102000" cy="1620822"/>
          </a:xfrm>
          <a:prstGeom prst="rect">
            <a:avLst/>
          </a:prstGeom>
          <a:noFill/>
          <a:ln>
            <a:noFill/>
          </a:ln>
        </p:spPr>
      </p:pic>
      <p:pic>
        <p:nvPicPr>
          <p:cNvPr id="2260" name="Google Shape;2260;ge3792907c7_0_125"/>
          <p:cNvPicPr preferRelativeResize="0"/>
          <p:nvPr/>
        </p:nvPicPr>
        <p:blipFill>
          <a:blip r:embed="rId8">
            <a:alphaModFix/>
          </a:blip>
          <a:stretch>
            <a:fillRect/>
          </a:stretch>
        </p:blipFill>
        <p:spPr>
          <a:xfrm>
            <a:off x="6979985" y="1591850"/>
            <a:ext cx="1956275" cy="1722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ge3792907c7_0_75"/>
          <p:cNvSpPr txBox="1">
            <a:spLocks noGrp="1"/>
          </p:cNvSpPr>
          <p:nvPr>
            <p:ph type="ctrTitle"/>
          </p:nvPr>
        </p:nvSpPr>
        <p:spPr>
          <a:xfrm>
            <a:off x="736646" y="543325"/>
            <a:ext cx="7672500" cy="577800"/>
          </a:xfrm>
          <a:prstGeom prst="rect">
            <a:avLst/>
          </a:prstGeom>
          <a:noFill/>
          <a:ln>
            <a:noFill/>
          </a:ln>
        </p:spPr>
        <p:txBody>
          <a:bodyPr spcFirstLastPara="1" wrap="square" lIns="91425" tIns="91425" rIns="91425" bIns="91425" anchor="ctr" anchorCtr="0">
            <a:noAutofit/>
          </a:bodyPr>
          <a:lstStyle/>
          <a:p>
            <a:pPr lvl="0"/>
            <a:r>
              <a:rPr lang="en" sz="4400" b="1" dirty="0">
                <a:solidFill>
                  <a:srgbClr val="073763"/>
                </a:solidFill>
                <a:latin typeface="Times New Roman" panose="02020603050405020304" pitchFamily="18" charset="0"/>
                <a:cs typeface="Times New Roman" panose="02020603050405020304" pitchFamily="18" charset="0"/>
              </a:rPr>
              <a:t>Divide and Conquer Algorithm</a:t>
            </a:r>
            <a:br>
              <a:rPr lang="en" sz="4400" b="1" dirty="0">
                <a:solidFill>
                  <a:srgbClr val="073763"/>
                </a:solidFill>
                <a:latin typeface="Times New Roman" panose="02020603050405020304" pitchFamily="18" charset="0"/>
                <a:cs typeface="Times New Roman" panose="02020603050405020304" pitchFamily="18" charset="0"/>
              </a:rPr>
            </a:b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(Cont’d)</a:t>
            </a:r>
            <a:endParaRPr dirty="0"/>
          </a:p>
        </p:txBody>
      </p:sp>
      <p:sp>
        <p:nvSpPr>
          <p:cNvPr id="2266" name="Google Shape;2266;ge3792907c7_0_75"/>
          <p:cNvSpPr txBox="1"/>
          <p:nvPr/>
        </p:nvSpPr>
        <p:spPr>
          <a:xfrm>
            <a:off x="843875" y="1354403"/>
            <a:ext cx="7322100" cy="646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b="1" dirty="0">
                <a:solidFill>
                  <a:schemeClr val="dk2"/>
                </a:solidFill>
                <a:latin typeface="Times New Roman" panose="02020603050405020304" pitchFamily="18" charset="0"/>
                <a:ea typeface="Open Sans"/>
                <a:cs typeface="Times New Roman" panose="02020603050405020304" pitchFamily="18" charset="0"/>
                <a:sym typeface="Open Sans"/>
              </a:rPr>
              <a:t>Combine: </a:t>
            </a:r>
            <a:r>
              <a:rPr lang="en" sz="2000" dirty="0">
                <a:solidFill>
                  <a:schemeClr val="dk2"/>
                </a:solidFill>
                <a:latin typeface="Times New Roman" panose="02020603050405020304" pitchFamily="18" charset="0"/>
                <a:ea typeface="Open Sans"/>
                <a:cs typeface="Times New Roman" panose="02020603050405020304" pitchFamily="18" charset="0"/>
                <a:sym typeface="Open Sans"/>
              </a:rPr>
              <a:t>Join those two tours into one.</a:t>
            </a:r>
            <a:endParaRPr sz="2000" b="1" dirty="0">
              <a:solidFill>
                <a:schemeClr val="dk2"/>
              </a:solidFill>
              <a:latin typeface="Times New Roman" panose="02020603050405020304" pitchFamily="18" charset="0"/>
              <a:ea typeface="Open Sans"/>
              <a:cs typeface="Times New Roman" panose="02020603050405020304" pitchFamily="18" charset="0"/>
              <a:sym typeface="Open Sans"/>
            </a:endParaRPr>
          </a:p>
        </p:txBody>
      </p:sp>
      <p:pic>
        <p:nvPicPr>
          <p:cNvPr id="2267" name="Google Shape;2267;ge3792907c7_0_75"/>
          <p:cNvPicPr preferRelativeResize="0"/>
          <p:nvPr/>
        </p:nvPicPr>
        <p:blipFill>
          <a:blip r:embed="rId3">
            <a:alphaModFix/>
          </a:blip>
          <a:stretch>
            <a:fillRect/>
          </a:stretch>
        </p:blipFill>
        <p:spPr>
          <a:xfrm>
            <a:off x="5153825" y="2098250"/>
            <a:ext cx="2914650" cy="2400300"/>
          </a:xfrm>
          <a:prstGeom prst="rect">
            <a:avLst/>
          </a:prstGeom>
          <a:noFill/>
          <a:ln>
            <a:noFill/>
          </a:ln>
        </p:spPr>
      </p:pic>
      <p:pic>
        <p:nvPicPr>
          <p:cNvPr id="2268" name="Google Shape;2268;ge3792907c7_0_75"/>
          <p:cNvPicPr preferRelativeResize="0"/>
          <p:nvPr/>
        </p:nvPicPr>
        <p:blipFill>
          <a:blip r:embed="rId4">
            <a:alphaModFix/>
          </a:blip>
          <a:stretch>
            <a:fillRect/>
          </a:stretch>
        </p:blipFill>
        <p:spPr>
          <a:xfrm>
            <a:off x="1695550" y="2141650"/>
            <a:ext cx="2960950" cy="231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2"/>
        <p:cNvGrpSpPr/>
        <p:nvPr/>
      </p:nvGrpSpPr>
      <p:grpSpPr>
        <a:xfrm>
          <a:off x="0" y="0"/>
          <a:ext cx="0" cy="0"/>
          <a:chOff x="0" y="0"/>
          <a:chExt cx="0" cy="0"/>
        </a:xfrm>
      </p:grpSpPr>
      <p:sp>
        <p:nvSpPr>
          <p:cNvPr id="2273" name="Google Shape;2273;ge3792907c7_0_84"/>
          <p:cNvSpPr txBox="1">
            <a:spLocks noGrp="1"/>
          </p:cNvSpPr>
          <p:nvPr>
            <p:ph type="ctrTitle"/>
          </p:nvPr>
        </p:nvSpPr>
        <p:spPr>
          <a:xfrm>
            <a:off x="736646" y="573221"/>
            <a:ext cx="7672500" cy="577800"/>
          </a:xfrm>
          <a:prstGeom prst="rect">
            <a:avLst/>
          </a:prstGeom>
          <a:noFill/>
          <a:ln>
            <a:noFill/>
          </a:ln>
        </p:spPr>
        <p:txBody>
          <a:bodyPr spcFirstLastPara="1" wrap="square" lIns="91425" tIns="91425" rIns="91425" bIns="91425" anchor="ctr" anchorCtr="0">
            <a:noAutofit/>
          </a:bodyPr>
          <a:lstStyle/>
          <a:p>
            <a:pPr lvl="0"/>
            <a:r>
              <a:rPr lang="en" sz="4400" b="1" dirty="0">
                <a:solidFill>
                  <a:srgbClr val="073763"/>
                </a:solidFill>
                <a:latin typeface="Times New Roman" panose="02020603050405020304" pitchFamily="18" charset="0"/>
                <a:cs typeface="Times New Roman" panose="02020603050405020304" pitchFamily="18" charset="0"/>
              </a:rPr>
              <a:t>Divide and Conquer Algorithm</a:t>
            </a:r>
            <a:br>
              <a:rPr lang="en" sz="4400" b="1" dirty="0">
                <a:solidFill>
                  <a:srgbClr val="073763"/>
                </a:solidFill>
                <a:latin typeface="Times New Roman" panose="02020603050405020304" pitchFamily="18" charset="0"/>
                <a:cs typeface="Times New Roman" panose="02020603050405020304" pitchFamily="18" charset="0"/>
              </a:rPr>
            </a:b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(Cont’d)</a:t>
            </a:r>
            <a:endParaRPr dirty="0"/>
          </a:p>
        </p:txBody>
      </p:sp>
      <mc:AlternateContent xmlns:mc="http://schemas.openxmlformats.org/markup-compatibility/2006" xmlns:a14="http://schemas.microsoft.com/office/drawing/2010/main">
        <mc:Choice Requires="a14">
          <p:sp>
            <p:nvSpPr>
              <p:cNvPr id="2274" name="Google Shape;2274;ge3792907c7_0_84"/>
              <p:cNvSpPr txBox="1"/>
              <p:nvPr/>
            </p:nvSpPr>
            <p:spPr>
              <a:xfrm>
                <a:off x="911846" y="1718280"/>
                <a:ext cx="7322100" cy="1477297"/>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b="1" dirty="0">
                    <a:solidFill>
                      <a:schemeClr val="dk2"/>
                    </a:solidFill>
                    <a:latin typeface="Times New Roman" panose="02020603050405020304" pitchFamily="18" charset="0"/>
                    <a:ea typeface="Open Sans"/>
                    <a:cs typeface="Times New Roman" panose="02020603050405020304" pitchFamily="18" charset="0"/>
                    <a:sym typeface="Open Sans"/>
                  </a:rPr>
                  <a:t>Complexity:</a:t>
                </a:r>
                <a:endParaRPr sz="2000" b="1" dirty="0">
                  <a:solidFill>
                    <a:schemeClr val="dk2"/>
                  </a:solidFill>
                  <a:latin typeface="Times New Roman" panose="02020603050405020304" pitchFamily="18" charset="0"/>
                  <a:ea typeface="Open Sans"/>
                  <a:cs typeface="Times New Roman" panose="02020603050405020304" pitchFamily="18" charset="0"/>
                  <a:sym typeface="Open Sans"/>
                </a:endParaRPr>
              </a:p>
              <a:p>
                <a:pPr marL="0" lvl="0" indent="0" algn="l" rtl="0">
                  <a:lnSpc>
                    <a:spcPct val="150000"/>
                  </a:lnSpc>
                  <a:spcBef>
                    <a:spcPts val="0"/>
                  </a:spcBef>
                  <a:spcAft>
                    <a:spcPts val="0"/>
                  </a:spcAft>
                  <a:buNone/>
                </a:pPr>
                <a:endParaRPr sz="1600" b="1" dirty="0">
                  <a:solidFill>
                    <a:schemeClr val="dk2"/>
                  </a:solidFill>
                  <a:latin typeface="Open Sans"/>
                  <a:ea typeface="Open Sans"/>
                  <a:cs typeface="Open Sans"/>
                  <a:sym typeface="Open Sans"/>
                </a:endParaRPr>
              </a:p>
              <a:p>
                <a:pPr marL="457200" lvl="0" indent="-330200">
                  <a:lnSpc>
                    <a:spcPct val="150000"/>
                  </a:lnSpc>
                  <a:buClr>
                    <a:schemeClr val="dk2"/>
                  </a:buClr>
                  <a:buSzPts val="1600"/>
                  <a:buFont typeface="Open Sans"/>
                  <a:buChar char="●"/>
                </a:pPr>
                <a14:m>
                  <m:oMath xmlns:m="http://schemas.openxmlformats.org/officeDocument/2006/math">
                    <m:sSup>
                      <m:sSupPr>
                        <m:ctrlPr>
                          <a:rPr lang="en-US" sz="2000" b="1" i="1">
                            <a:solidFill>
                              <a:schemeClr val="dk2"/>
                            </a:solidFill>
                            <a:latin typeface="Cambria Math" panose="02040503050406030204" pitchFamily="18" charset="0"/>
                            <a:ea typeface="Open Sans"/>
                            <a:cs typeface="Times New Roman" panose="02020603050405020304" pitchFamily="18" charset="0"/>
                            <a:sym typeface="Open Sans"/>
                          </a:rPr>
                        </m:ctrlPr>
                      </m:sSupPr>
                      <m:e>
                        <m:r>
                          <a:rPr lang="pt-BR" sz="2000" b="1" i="0">
                            <a:solidFill>
                              <a:schemeClr val="dk2"/>
                            </a:solidFill>
                            <a:latin typeface="Cambria Math" panose="02040503050406030204" pitchFamily="18" charset="0"/>
                            <a:ea typeface="Open Sans"/>
                            <a:cs typeface="Times New Roman" panose="02020603050405020304" pitchFamily="18" charset="0"/>
                            <a:sym typeface="Open Sans"/>
                          </a:rPr>
                          <m:t>𝐧</m:t>
                        </m:r>
                      </m:e>
                      <m:sup>
                        <m:r>
                          <a:rPr lang="en-US" sz="2000" b="1" i="0">
                            <a:solidFill>
                              <a:schemeClr val="dk2"/>
                            </a:solidFill>
                            <a:latin typeface="Cambria Math" panose="02040503050406030204" pitchFamily="18" charset="0"/>
                            <a:ea typeface="Open Sans"/>
                            <a:cs typeface="Times New Roman" panose="02020603050405020304" pitchFamily="18" charset="0"/>
                            <a:sym typeface="Open Sans"/>
                          </a:rPr>
                          <m:t>𝟑</m:t>
                        </m:r>
                      </m:sup>
                    </m:sSup>
                  </m:oMath>
                </a14:m>
                <a:r>
                  <a:rPr lang="pt-BR" sz="2000" b="1" dirty="0">
                    <a:solidFill>
                      <a:schemeClr val="dk2"/>
                    </a:solidFill>
                    <a:latin typeface="Times New Roman" panose="02020603050405020304" pitchFamily="18" charset="0"/>
                    <a:ea typeface="Open Sans"/>
                    <a:cs typeface="Times New Roman" panose="02020603050405020304" pitchFamily="18" charset="0"/>
                    <a:sym typeface="Open Sans"/>
                  </a:rPr>
                  <a:t>. </a:t>
                </a:r>
                <a14:m>
                  <m:oMath xmlns:m="http://schemas.openxmlformats.org/officeDocument/2006/math">
                    <m:sSup>
                      <m:sSupPr>
                        <m:ctrlPr>
                          <a:rPr lang="en-US" sz="2000" b="1" i="1">
                            <a:solidFill>
                              <a:schemeClr val="dk2"/>
                            </a:solidFill>
                            <a:latin typeface="Cambria Math" panose="02040503050406030204" pitchFamily="18" charset="0"/>
                            <a:ea typeface="Open Sans"/>
                            <a:cs typeface="Times New Roman" panose="02020603050405020304" pitchFamily="18" charset="0"/>
                            <a:sym typeface="Open Sans"/>
                          </a:rPr>
                        </m:ctrlPr>
                      </m:sSupPr>
                      <m:e>
                        <m:r>
                          <m:rPr>
                            <m:nor/>
                          </m:rPr>
                          <a:rPr lang="pt-BR" sz="2000" b="1" dirty="0">
                            <a:solidFill>
                              <a:schemeClr val="dk2"/>
                            </a:solidFill>
                            <a:latin typeface="Times New Roman" panose="02020603050405020304" pitchFamily="18" charset="0"/>
                            <a:ea typeface="Open Sans"/>
                            <a:cs typeface="Times New Roman" panose="02020603050405020304" pitchFamily="18" charset="0"/>
                            <a:sym typeface="Open Sans"/>
                          </a:rPr>
                          <m:t>(</m:t>
                        </m:r>
                        <m:r>
                          <m:rPr>
                            <m:nor/>
                          </m:rPr>
                          <a:rPr lang="pt-BR" sz="2000" b="1" dirty="0">
                            <a:solidFill>
                              <a:schemeClr val="dk2"/>
                            </a:solidFill>
                            <a:latin typeface="Times New Roman" panose="02020603050405020304" pitchFamily="18" charset="0"/>
                            <a:ea typeface="Open Sans"/>
                            <a:cs typeface="Times New Roman" panose="02020603050405020304" pitchFamily="18" charset="0"/>
                            <a:sym typeface="Open Sans"/>
                          </a:rPr>
                          <m:t>Log</m:t>
                        </m:r>
                        <m:r>
                          <m:rPr>
                            <m:nor/>
                          </m:rPr>
                          <a:rPr lang="pt-BR" sz="2000" b="1" dirty="0">
                            <a:solidFill>
                              <a:schemeClr val="dk2"/>
                            </a:solidFill>
                            <a:latin typeface="Times New Roman" panose="02020603050405020304" pitchFamily="18" charset="0"/>
                            <a:ea typeface="Open Sans"/>
                            <a:cs typeface="Times New Roman" panose="02020603050405020304" pitchFamily="18" charset="0"/>
                            <a:sym typeface="Open Sans"/>
                          </a:rPr>
                          <m:t> </m:t>
                        </m:r>
                        <m:r>
                          <m:rPr>
                            <m:nor/>
                          </m:rPr>
                          <a:rPr lang="pt-BR" sz="2000" b="1" dirty="0">
                            <a:solidFill>
                              <a:schemeClr val="dk2"/>
                            </a:solidFill>
                            <a:latin typeface="Times New Roman" panose="02020603050405020304" pitchFamily="18" charset="0"/>
                            <a:ea typeface="Open Sans"/>
                            <a:cs typeface="Times New Roman" panose="02020603050405020304" pitchFamily="18" charset="0"/>
                            <a:sym typeface="Open Sans"/>
                          </a:rPr>
                          <m:t>n</m:t>
                        </m:r>
                        <m:r>
                          <a:rPr lang="en-US" sz="2000" b="1" i="0" dirty="0">
                            <a:solidFill>
                              <a:schemeClr val="dk2"/>
                            </a:solidFill>
                            <a:latin typeface="Cambria Math" panose="02040503050406030204" pitchFamily="18" charset="0"/>
                            <a:ea typeface="Open Sans"/>
                            <a:cs typeface="Times New Roman" panose="02020603050405020304" pitchFamily="18" charset="0"/>
                            <a:sym typeface="Open Sans"/>
                          </a:rPr>
                          <m:t>)</m:t>
                        </m:r>
                      </m:e>
                      <m:sup>
                        <m:r>
                          <a:rPr lang="en-US" sz="2000" b="1" i="0">
                            <a:solidFill>
                              <a:schemeClr val="dk2"/>
                            </a:solidFill>
                            <a:latin typeface="Cambria Math" panose="02040503050406030204" pitchFamily="18" charset="0"/>
                            <a:ea typeface="Open Sans"/>
                            <a:cs typeface="Times New Roman" panose="02020603050405020304" pitchFamily="18" charset="0"/>
                            <a:sym typeface="Open Sans"/>
                          </a:rPr>
                          <m:t>𝟐</m:t>
                        </m:r>
                      </m:sup>
                    </m:sSup>
                  </m:oMath>
                </a14:m>
                <a:endParaRPr sz="1600" b="1" dirty="0">
                  <a:solidFill>
                    <a:schemeClr val="dk2"/>
                  </a:solidFill>
                  <a:latin typeface="Open Sans"/>
                  <a:ea typeface="Open Sans"/>
                  <a:cs typeface="Open Sans"/>
                  <a:sym typeface="Open Sans"/>
                </a:endParaRPr>
              </a:p>
            </p:txBody>
          </p:sp>
        </mc:Choice>
        <mc:Fallback xmlns="">
          <p:sp>
            <p:nvSpPr>
              <p:cNvPr id="2274" name="Google Shape;2274;ge3792907c7_0_84"/>
              <p:cNvSpPr txBox="1">
                <a:spLocks noRot="1" noChangeAspect="1" noMove="1" noResize="1" noEditPoints="1" noAdjustHandles="1" noChangeArrowheads="1" noChangeShapeType="1" noTextEdit="1"/>
              </p:cNvSpPr>
              <p:nvPr/>
            </p:nvSpPr>
            <p:spPr>
              <a:xfrm>
                <a:off x="911846" y="1718280"/>
                <a:ext cx="7322100" cy="1477297"/>
              </a:xfrm>
              <a:prstGeom prst="rect">
                <a:avLst/>
              </a:prstGeom>
              <a:blipFill rotWithShape="0">
                <a:blip r:embed="rId3"/>
                <a:stretch>
                  <a:fillRect l="-916" b="-413"/>
                </a:stretch>
              </a:blipFill>
              <a:ln>
                <a:noFill/>
              </a:ln>
            </p:spPr>
            <p:txBody>
              <a:bodyPr/>
              <a:lstStyle/>
              <a:p>
                <a:r>
                  <a:rPr 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8"/>
        <p:cNvGrpSpPr/>
        <p:nvPr/>
      </p:nvGrpSpPr>
      <p:grpSpPr>
        <a:xfrm>
          <a:off x="0" y="0"/>
          <a:ext cx="0" cy="0"/>
          <a:chOff x="0" y="0"/>
          <a:chExt cx="0" cy="0"/>
        </a:xfrm>
      </p:grpSpPr>
      <p:sp>
        <p:nvSpPr>
          <p:cNvPr id="2279" name="Google Shape;2279;ge3792907c7_0_58"/>
          <p:cNvSpPr txBox="1">
            <a:spLocks noGrp="1"/>
          </p:cNvSpPr>
          <p:nvPr>
            <p:ph type="ctrTitle"/>
          </p:nvPr>
        </p:nvSpPr>
        <p:spPr>
          <a:xfrm>
            <a:off x="736650" y="569913"/>
            <a:ext cx="7672500" cy="577800"/>
          </a:xfrm>
          <a:prstGeom prst="rect">
            <a:avLst/>
          </a:prstGeom>
          <a:noFill/>
          <a:ln>
            <a:noFill/>
          </a:ln>
        </p:spPr>
        <p:txBody>
          <a:bodyPr spcFirstLastPara="1" wrap="square" lIns="91425" tIns="91425" rIns="91425" bIns="91425" anchor="ctr" anchorCtr="0">
            <a:noAutofit/>
          </a:bodyPr>
          <a:lstStyle/>
          <a:p>
            <a:pPr lvl="0"/>
            <a:r>
              <a:rPr lang="en" sz="4400" b="1" dirty="0">
                <a:solidFill>
                  <a:srgbClr val="073763"/>
                </a:solidFill>
                <a:latin typeface="Times New Roman" panose="02020603050405020304" pitchFamily="18" charset="0"/>
                <a:cs typeface="Times New Roman" panose="02020603050405020304" pitchFamily="18" charset="0"/>
              </a:rPr>
              <a:t>Divide and Conquer Algorithm</a:t>
            </a:r>
            <a:br>
              <a:rPr lang="en" sz="4400" b="1" dirty="0">
                <a:solidFill>
                  <a:srgbClr val="073763"/>
                </a:solidFill>
                <a:latin typeface="Times New Roman" panose="02020603050405020304" pitchFamily="18" charset="0"/>
                <a:cs typeface="Times New Roman" panose="02020603050405020304" pitchFamily="18" charset="0"/>
              </a:rPr>
            </a:b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(Cont’d)</a:t>
            </a:r>
            <a:endParaRPr dirty="0"/>
          </a:p>
        </p:txBody>
      </p:sp>
      <p:sp>
        <p:nvSpPr>
          <p:cNvPr id="2280" name="Google Shape;2280;ge3792907c7_0_58"/>
          <p:cNvSpPr txBox="1"/>
          <p:nvPr/>
        </p:nvSpPr>
        <p:spPr>
          <a:xfrm>
            <a:off x="736650" y="1287650"/>
            <a:ext cx="7322100" cy="1384964"/>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dirty="0">
                <a:solidFill>
                  <a:schemeClr val="dk2"/>
                </a:solidFill>
                <a:latin typeface="Times New Roman" panose="02020603050405020304" pitchFamily="18" charset="0"/>
                <a:ea typeface="Open Sans"/>
                <a:cs typeface="Times New Roman" panose="02020603050405020304" pitchFamily="18" charset="0"/>
                <a:sym typeface="Open Sans"/>
              </a:rPr>
              <a:t>Implementation</a:t>
            </a:r>
            <a:endParaRPr sz="1800" b="1" dirty="0">
              <a:solidFill>
                <a:schemeClr val="dk2"/>
              </a:solidFill>
              <a:latin typeface="Times New Roman" panose="02020603050405020304" pitchFamily="18" charset="0"/>
              <a:ea typeface="Open Sans"/>
              <a:cs typeface="Times New Roman" panose="02020603050405020304" pitchFamily="18" charset="0"/>
              <a:sym typeface="Open Sans"/>
            </a:endParaRPr>
          </a:p>
          <a:p>
            <a:pPr marL="0" lvl="0" indent="0" algn="l" rtl="0">
              <a:lnSpc>
                <a:spcPct val="150000"/>
              </a:lnSpc>
              <a:spcBef>
                <a:spcPts val="0"/>
              </a:spcBef>
              <a:spcAft>
                <a:spcPts val="0"/>
              </a:spcAft>
              <a:buNone/>
            </a:pPr>
            <a:endParaRPr sz="1600" dirty="0">
              <a:solidFill>
                <a:schemeClr val="dk2"/>
              </a:solidFill>
              <a:latin typeface="Open Sans"/>
              <a:ea typeface="Open Sans"/>
              <a:cs typeface="Open Sans"/>
              <a:sym typeface="Open Sans"/>
            </a:endParaRPr>
          </a:p>
          <a:p>
            <a:pPr marL="0" lvl="0" indent="0" algn="l" rtl="0">
              <a:lnSpc>
                <a:spcPct val="150000"/>
              </a:lnSpc>
              <a:spcBef>
                <a:spcPts val="0"/>
              </a:spcBef>
              <a:spcAft>
                <a:spcPts val="0"/>
              </a:spcAft>
              <a:buNone/>
            </a:pPr>
            <a:endParaRPr sz="1600" dirty="0">
              <a:solidFill>
                <a:schemeClr val="dk2"/>
              </a:solidFill>
              <a:latin typeface="Open Sans"/>
              <a:ea typeface="Open Sans"/>
              <a:cs typeface="Open Sans"/>
              <a:sym typeface="Open Sans"/>
            </a:endParaRPr>
          </a:p>
        </p:txBody>
      </p:sp>
      <p:pic>
        <p:nvPicPr>
          <p:cNvPr id="2281" name="Google Shape;2281;ge3792907c7_0_58"/>
          <p:cNvPicPr preferRelativeResize="0"/>
          <p:nvPr/>
        </p:nvPicPr>
        <p:blipFill>
          <a:blip r:embed="rId3">
            <a:alphaModFix/>
          </a:blip>
          <a:stretch>
            <a:fillRect/>
          </a:stretch>
        </p:blipFill>
        <p:spPr>
          <a:xfrm>
            <a:off x="841150" y="1844040"/>
            <a:ext cx="6917576" cy="1551360"/>
          </a:xfrm>
          <a:prstGeom prst="rect">
            <a:avLst/>
          </a:prstGeom>
          <a:noFill/>
          <a:ln>
            <a:noFill/>
          </a:ln>
        </p:spPr>
      </p:pic>
      <p:pic>
        <p:nvPicPr>
          <p:cNvPr id="2282" name="Google Shape;2282;ge3792907c7_0_58"/>
          <p:cNvPicPr preferRelativeResize="0"/>
          <p:nvPr/>
        </p:nvPicPr>
        <p:blipFill>
          <a:blip r:embed="rId4">
            <a:alphaModFix/>
          </a:blip>
          <a:stretch>
            <a:fillRect/>
          </a:stretch>
        </p:blipFill>
        <p:spPr>
          <a:xfrm>
            <a:off x="841150" y="3395400"/>
            <a:ext cx="6630900" cy="1490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ge3792907c7_0_67"/>
          <p:cNvSpPr txBox="1">
            <a:spLocks noGrp="1"/>
          </p:cNvSpPr>
          <p:nvPr>
            <p:ph type="ctrTitle"/>
          </p:nvPr>
        </p:nvSpPr>
        <p:spPr>
          <a:xfrm>
            <a:off x="736650" y="580841"/>
            <a:ext cx="7672500" cy="577800"/>
          </a:xfrm>
          <a:prstGeom prst="rect">
            <a:avLst/>
          </a:prstGeom>
          <a:noFill/>
          <a:ln>
            <a:noFill/>
          </a:ln>
        </p:spPr>
        <p:txBody>
          <a:bodyPr spcFirstLastPara="1" wrap="square" lIns="91425" tIns="91425" rIns="91425" bIns="91425" anchor="ctr" anchorCtr="0">
            <a:noAutofit/>
          </a:bodyPr>
          <a:lstStyle/>
          <a:p>
            <a:pPr lvl="0"/>
            <a:r>
              <a:rPr lang="en" sz="4400" b="1" dirty="0">
                <a:solidFill>
                  <a:srgbClr val="073763"/>
                </a:solidFill>
                <a:latin typeface="Times New Roman" panose="02020603050405020304" pitchFamily="18" charset="0"/>
                <a:cs typeface="Times New Roman" panose="02020603050405020304" pitchFamily="18" charset="0"/>
              </a:rPr>
              <a:t>Divide and Conquer Algorithm</a:t>
            </a:r>
            <a:br>
              <a:rPr lang="en" sz="4400" b="1" dirty="0">
                <a:solidFill>
                  <a:srgbClr val="073763"/>
                </a:solidFill>
                <a:latin typeface="Times New Roman" panose="02020603050405020304" pitchFamily="18" charset="0"/>
                <a:cs typeface="Times New Roman" panose="02020603050405020304" pitchFamily="18" charset="0"/>
              </a:rPr>
            </a:b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(Cont’d)</a:t>
            </a:r>
            <a:endParaRPr dirty="0"/>
          </a:p>
        </p:txBody>
      </p:sp>
      <p:sp>
        <p:nvSpPr>
          <p:cNvPr id="2288" name="Google Shape;2288;ge3792907c7_0_67"/>
          <p:cNvSpPr txBox="1"/>
          <p:nvPr/>
        </p:nvSpPr>
        <p:spPr>
          <a:xfrm>
            <a:off x="736650" y="1386710"/>
            <a:ext cx="7322100" cy="1338798"/>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dirty="0">
                <a:solidFill>
                  <a:schemeClr val="dk2"/>
                </a:solidFill>
                <a:latin typeface="Times New Roman" panose="02020603050405020304" pitchFamily="18" charset="0"/>
                <a:ea typeface="Open Sans"/>
                <a:cs typeface="Times New Roman" panose="02020603050405020304" pitchFamily="18" charset="0"/>
                <a:sym typeface="Open Sans"/>
              </a:rPr>
              <a:t>Implementation</a:t>
            </a:r>
            <a:endParaRPr sz="1800" b="1" dirty="0">
              <a:solidFill>
                <a:schemeClr val="dk2"/>
              </a:solidFill>
              <a:latin typeface="Times New Roman" panose="02020603050405020304" pitchFamily="18" charset="0"/>
              <a:ea typeface="Open Sans"/>
              <a:cs typeface="Times New Roman" panose="02020603050405020304" pitchFamily="18" charset="0"/>
              <a:sym typeface="Open Sans"/>
            </a:endParaRPr>
          </a:p>
          <a:p>
            <a:pPr marL="0" lvl="0" indent="0" algn="l" rtl="0">
              <a:lnSpc>
                <a:spcPct val="150000"/>
              </a:lnSpc>
              <a:spcBef>
                <a:spcPts val="0"/>
              </a:spcBef>
              <a:spcAft>
                <a:spcPts val="0"/>
              </a:spcAft>
              <a:buNone/>
            </a:pPr>
            <a:endParaRPr sz="1600" dirty="0">
              <a:solidFill>
                <a:schemeClr val="dk2"/>
              </a:solidFill>
              <a:latin typeface="Open Sans"/>
              <a:ea typeface="Open Sans"/>
              <a:cs typeface="Open Sans"/>
              <a:sym typeface="Open Sans"/>
            </a:endParaRPr>
          </a:p>
          <a:p>
            <a:pPr marL="0" lvl="0" indent="0" algn="l" rtl="0">
              <a:lnSpc>
                <a:spcPct val="150000"/>
              </a:lnSpc>
              <a:spcBef>
                <a:spcPts val="0"/>
              </a:spcBef>
              <a:spcAft>
                <a:spcPts val="0"/>
              </a:spcAft>
              <a:buNone/>
            </a:pPr>
            <a:endParaRPr sz="1600" dirty="0">
              <a:solidFill>
                <a:schemeClr val="dk2"/>
              </a:solidFill>
              <a:latin typeface="Open Sans"/>
              <a:ea typeface="Open Sans"/>
              <a:cs typeface="Open Sans"/>
              <a:sym typeface="Open Sans"/>
            </a:endParaRPr>
          </a:p>
        </p:txBody>
      </p:sp>
      <p:pic>
        <p:nvPicPr>
          <p:cNvPr id="2289" name="Google Shape;2289;ge3792907c7_0_67"/>
          <p:cNvPicPr preferRelativeResize="0"/>
          <p:nvPr/>
        </p:nvPicPr>
        <p:blipFill>
          <a:blip r:embed="rId3">
            <a:alphaModFix/>
          </a:blip>
          <a:stretch>
            <a:fillRect/>
          </a:stretch>
        </p:blipFill>
        <p:spPr>
          <a:xfrm>
            <a:off x="805230" y="1988545"/>
            <a:ext cx="7322099" cy="23091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7"/>
        <p:cNvGrpSpPr/>
        <p:nvPr/>
      </p:nvGrpSpPr>
      <p:grpSpPr>
        <a:xfrm>
          <a:off x="0" y="0"/>
          <a:ext cx="0" cy="0"/>
          <a:chOff x="0" y="0"/>
          <a:chExt cx="0" cy="0"/>
        </a:xfrm>
      </p:grpSpPr>
      <p:sp>
        <p:nvSpPr>
          <p:cNvPr id="2068" name="Google Shape;2068;p3"/>
          <p:cNvSpPr txBox="1">
            <a:spLocks noGrp="1"/>
          </p:cNvSpPr>
          <p:nvPr>
            <p:ph type="subTitle" idx="1"/>
          </p:nvPr>
        </p:nvSpPr>
        <p:spPr>
          <a:xfrm>
            <a:off x="596450" y="1707040"/>
            <a:ext cx="3566700" cy="1166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2000" dirty="0">
                <a:latin typeface="Times New Roman" panose="02020603050405020304" pitchFamily="18" charset="0"/>
                <a:cs typeface="Times New Roman" panose="02020603050405020304" pitchFamily="18" charset="0"/>
              </a:rPr>
              <a:t>What the optimum voyage path salesman should follow to visit every city exactly once and return to the starting city</a:t>
            </a:r>
            <a:endParaRPr sz="2000" dirty="0">
              <a:latin typeface="Times New Roman" panose="02020603050405020304" pitchFamily="18" charset="0"/>
              <a:cs typeface="Times New Roman" panose="02020603050405020304" pitchFamily="18" charset="0"/>
            </a:endParaRPr>
          </a:p>
        </p:txBody>
      </p:sp>
      <p:sp>
        <p:nvSpPr>
          <p:cNvPr id="2069" name="Google Shape;2069;p3"/>
          <p:cNvSpPr txBox="1">
            <a:spLocks noGrp="1"/>
          </p:cNvSpPr>
          <p:nvPr>
            <p:ph type="ctrTitle"/>
          </p:nvPr>
        </p:nvSpPr>
        <p:spPr>
          <a:xfrm>
            <a:off x="2922280" y="617080"/>
            <a:ext cx="3323775" cy="573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sz="4400" b="1" dirty="0">
                <a:latin typeface="Times New Roman" panose="02020603050405020304" pitchFamily="18" charset="0"/>
                <a:cs typeface="Times New Roman" panose="02020603050405020304" pitchFamily="18" charset="0"/>
              </a:rPr>
              <a:t>Introduction</a:t>
            </a:r>
            <a:endParaRPr sz="3600" b="1" dirty="0">
              <a:latin typeface="Times New Roman" panose="02020603050405020304" pitchFamily="18" charset="0"/>
              <a:cs typeface="Times New Roman" panose="02020603050405020304" pitchFamily="18" charset="0"/>
            </a:endParaRPr>
          </a:p>
        </p:txBody>
      </p:sp>
      <p:pic>
        <p:nvPicPr>
          <p:cNvPr id="2070" name="Google Shape;2070;p3"/>
          <p:cNvPicPr preferRelativeResize="0"/>
          <p:nvPr/>
        </p:nvPicPr>
        <p:blipFill>
          <a:blip r:embed="rId3">
            <a:alphaModFix/>
          </a:blip>
          <a:stretch>
            <a:fillRect/>
          </a:stretch>
        </p:blipFill>
        <p:spPr>
          <a:xfrm>
            <a:off x="4163150" y="1432182"/>
            <a:ext cx="4941225" cy="3382500"/>
          </a:xfrm>
          <a:prstGeom prst="rect">
            <a:avLst/>
          </a:prstGeom>
          <a:noFill/>
          <a:ln>
            <a:noFill/>
          </a:ln>
        </p:spPr>
      </p:pic>
      <p:sp>
        <p:nvSpPr>
          <p:cNvPr id="2071" name="Google Shape;2071;p3"/>
          <p:cNvSpPr txBox="1"/>
          <p:nvPr/>
        </p:nvSpPr>
        <p:spPr>
          <a:xfrm>
            <a:off x="596450" y="2974450"/>
            <a:ext cx="35667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rgbClr val="343332"/>
                </a:solidFill>
                <a:latin typeface="Times New Roman" panose="02020603050405020304" pitchFamily="18" charset="0"/>
                <a:ea typeface="Helvetica Neue"/>
                <a:cs typeface="Times New Roman" panose="02020603050405020304" pitchFamily="18" charset="0"/>
                <a:sym typeface="Helvetica Neue"/>
              </a:rPr>
              <a:t>Applications </a:t>
            </a:r>
            <a:r>
              <a:rPr lang="en" sz="1600" dirty="0">
                <a:solidFill>
                  <a:srgbClr val="343332"/>
                </a:solidFill>
                <a:latin typeface="Times New Roman" panose="02020603050405020304" pitchFamily="18" charset="0"/>
                <a:ea typeface="Helvetica Neue"/>
                <a:cs typeface="Times New Roman" panose="02020603050405020304" pitchFamily="18" charset="0"/>
                <a:sym typeface="Helvetica Neue"/>
              </a:rPr>
              <a:t>: Delivery company, vehicle routing, Drilling of printed circuit boards and job-shop scheduling.</a:t>
            </a:r>
            <a:endParaRPr sz="1600" dirty="0">
              <a:solidFill>
                <a:srgbClr val="343332"/>
              </a:solidFill>
              <a:latin typeface="Times New Roman" panose="02020603050405020304" pitchFamily="18" charset="0"/>
              <a:ea typeface="Helvetica Neue"/>
              <a:cs typeface="Times New Roman" panose="02020603050405020304" pitchFamily="18" charset="0"/>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9"/>
          <p:cNvSpPr txBox="1">
            <a:spLocks noGrp="1"/>
          </p:cNvSpPr>
          <p:nvPr>
            <p:ph type="ctrTitle"/>
          </p:nvPr>
        </p:nvSpPr>
        <p:spPr>
          <a:xfrm>
            <a:off x="2656160" y="2584076"/>
            <a:ext cx="4201840" cy="1551043"/>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sz="3600" b="1" dirty="0">
                <a:latin typeface="Times New Roman" panose="02020603050405020304" pitchFamily="18" charset="0"/>
                <a:cs typeface="Times New Roman" panose="02020603050405020304" pitchFamily="18" charset="0"/>
              </a:rPr>
              <a:t>Minimum Spanning Tree Traversal Algorithm</a:t>
            </a:r>
            <a:br>
              <a:rPr lang="en" sz="3600" b="1" i="0" dirty="0">
                <a:solidFill>
                  <a:srgbClr val="000000"/>
                </a:solidFill>
                <a:latin typeface="Times New Roman" panose="02020603050405020304" pitchFamily="18" charset="0"/>
                <a:ea typeface="Helvetica Neue"/>
                <a:cs typeface="Times New Roman" panose="02020603050405020304" pitchFamily="18" charset="0"/>
                <a:sym typeface="Helvetica Neue"/>
              </a:rPr>
            </a:br>
            <a:endParaRPr sz="3600" b="1" dirty="0">
              <a:latin typeface="Times New Roman" panose="02020603050405020304" pitchFamily="18" charset="0"/>
              <a:cs typeface="Times New Roman" panose="02020603050405020304" pitchFamily="18" charset="0"/>
            </a:endParaRPr>
          </a:p>
        </p:txBody>
      </p:sp>
      <p:pic>
        <p:nvPicPr>
          <p:cNvPr id="2295" name="Google Shape;2295;p9"/>
          <p:cNvPicPr preferRelativeResize="0"/>
          <p:nvPr/>
        </p:nvPicPr>
        <p:blipFill rotWithShape="1">
          <a:blip r:embed="rId3">
            <a:alphaModFix/>
          </a:blip>
          <a:srcRect b="32605"/>
          <a:stretch/>
        </p:blipFill>
        <p:spPr>
          <a:xfrm>
            <a:off x="2160823" y="-158416"/>
            <a:ext cx="4822354" cy="270768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99"/>
        <p:cNvGrpSpPr/>
        <p:nvPr/>
      </p:nvGrpSpPr>
      <p:grpSpPr>
        <a:xfrm>
          <a:off x="0" y="0"/>
          <a:ext cx="0" cy="0"/>
          <a:chOff x="0" y="0"/>
          <a:chExt cx="0" cy="0"/>
        </a:xfrm>
      </p:grpSpPr>
      <p:sp>
        <p:nvSpPr>
          <p:cNvPr id="2300" name="Google Shape;2300;ge18462f020_1_21"/>
          <p:cNvSpPr txBox="1">
            <a:spLocks noGrp="1"/>
          </p:cNvSpPr>
          <p:nvPr>
            <p:ph type="subTitle" idx="1"/>
          </p:nvPr>
        </p:nvSpPr>
        <p:spPr>
          <a:xfrm>
            <a:off x="406400" y="1181100"/>
            <a:ext cx="8341360" cy="2873668"/>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SzPts val="1400"/>
              <a:buNone/>
            </a:pPr>
            <a:r>
              <a:rPr lang="en" sz="1800" dirty="0">
                <a:latin typeface="Times New Roman" panose="02020603050405020304" pitchFamily="18" charset="0"/>
                <a:cs typeface="Times New Roman" panose="02020603050405020304" pitchFamily="18" charset="0"/>
              </a:rPr>
              <a:t>Minimum spanning tree is an approximate algorithm that works for the travelling salesman problem only if the problem satisfies Triangle-Inequality. </a:t>
            </a:r>
            <a:endParaRPr sz="1800" dirty="0">
              <a:latin typeface="Times New Roman" panose="02020603050405020304" pitchFamily="18" charset="0"/>
              <a:cs typeface="Times New Roman" panose="02020603050405020304" pitchFamily="18" charset="0"/>
            </a:endParaRPr>
          </a:p>
          <a:p>
            <a:pPr marL="0" lvl="0" indent="0" algn="l" rtl="0">
              <a:lnSpc>
                <a:spcPct val="150000"/>
              </a:lnSpc>
              <a:spcBef>
                <a:spcPts val="0"/>
              </a:spcBef>
              <a:spcAft>
                <a:spcPts val="0"/>
              </a:spcAft>
              <a:buSzPts val="1400"/>
              <a:buNone/>
            </a:pPr>
            <a:endParaRPr sz="600" dirty="0">
              <a:latin typeface="Times New Roman" panose="02020603050405020304" pitchFamily="18" charset="0"/>
              <a:cs typeface="Times New Roman" panose="02020603050405020304" pitchFamily="18" charset="0"/>
            </a:endParaRPr>
          </a:p>
          <a:p>
            <a:pPr marL="0" lvl="0" indent="0" algn="l" rtl="0">
              <a:lnSpc>
                <a:spcPct val="150000"/>
              </a:lnSpc>
              <a:spcBef>
                <a:spcPts val="0"/>
              </a:spcBef>
              <a:spcAft>
                <a:spcPts val="0"/>
              </a:spcAft>
              <a:buSzPts val="1400"/>
              <a:buNone/>
            </a:pPr>
            <a:r>
              <a:rPr lang="en" sz="1800" b="1" dirty="0">
                <a:latin typeface="Times New Roman" panose="02020603050405020304" pitchFamily="18" charset="0"/>
                <a:cs typeface="Times New Roman" panose="02020603050405020304" pitchFamily="18" charset="0"/>
              </a:rPr>
              <a:t>Triangle-Inequality:</a:t>
            </a:r>
            <a:r>
              <a:rPr lang="en" sz="1800" dirty="0">
                <a:latin typeface="Times New Roman" panose="02020603050405020304" pitchFamily="18" charset="0"/>
                <a:cs typeface="Times New Roman" panose="02020603050405020304" pitchFamily="18" charset="0"/>
              </a:rPr>
              <a:t> The least distant path to reach a vertex j from i is always to reach j directly from i, rather than through some other vertex k (or vertices).</a:t>
            </a:r>
            <a:endParaRPr sz="1800" dirty="0">
              <a:latin typeface="Times New Roman" panose="02020603050405020304" pitchFamily="18" charset="0"/>
              <a:cs typeface="Times New Roman" panose="02020603050405020304" pitchFamily="18" charset="0"/>
            </a:endParaRPr>
          </a:p>
          <a:p>
            <a:pPr marL="0" lvl="0" indent="0" algn="l" rtl="0">
              <a:lnSpc>
                <a:spcPct val="150000"/>
              </a:lnSpc>
              <a:spcBef>
                <a:spcPts val="0"/>
              </a:spcBef>
              <a:spcAft>
                <a:spcPts val="0"/>
              </a:spcAft>
              <a:buSzPts val="1400"/>
              <a:buNone/>
            </a:pPr>
            <a:r>
              <a:rPr lang="en" sz="1800" dirty="0">
                <a:latin typeface="Times New Roman" panose="02020603050405020304" pitchFamily="18" charset="0"/>
                <a:cs typeface="Times New Roman" panose="02020603050405020304" pitchFamily="18" charset="0"/>
              </a:rPr>
              <a:t>dist(A,C)&lt; dist(A,B)+ dist (B,C)</a:t>
            </a:r>
            <a:endParaRPr sz="1800" dirty="0">
              <a:latin typeface="Times New Roman" panose="02020603050405020304" pitchFamily="18" charset="0"/>
              <a:cs typeface="Times New Roman" panose="02020603050405020304" pitchFamily="18" charset="0"/>
            </a:endParaRPr>
          </a:p>
        </p:txBody>
      </p:sp>
      <p:sp>
        <p:nvSpPr>
          <p:cNvPr id="2301" name="Google Shape;2301;ge18462f020_1_21"/>
          <p:cNvSpPr txBox="1">
            <a:spLocks noGrp="1"/>
          </p:cNvSpPr>
          <p:nvPr>
            <p:ph type="ctrTitle"/>
          </p:nvPr>
        </p:nvSpPr>
        <p:spPr>
          <a:xfrm>
            <a:off x="736646" y="504641"/>
            <a:ext cx="76725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sz="3600" b="1" dirty="0">
                <a:latin typeface="Times New Roman" panose="02020603050405020304" pitchFamily="18" charset="0"/>
                <a:cs typeface="Times New Roman" panose="02020603050405020304" pitchFamily="18" charset="0"/>
              </a:rPr>
              <a:t>Minimum Spanning Tree Traversal Algorithm (2-approximate)</a:t>
            </a:r>
            <a:endParaRPr sz="3600" b="1" dirty="0">
              <a:latin typeface="Times New Roman" panose="02020603050405020304" pitchFamily="18" charset="0"/>
              <a:cs typeface="Times New Roman" panose="02020603050405020304" pitchFamily="18" charset="0"/>
            </a:endParaRPr>
          </a:p>
        </p:txBody>
      </p:sp>
      <p:pic>
        <p:nvPicPr>
          <p:cNvPr id="2302" name="Google Shape;2302;ge18462f020_1_21"/>
          <p:cNvPicPr preferRelativeResize="0"/>
          <p:nvPr/>
        </p:nvPicPr>
        <p:blipFill rotWithShape="1">
          <a:blip r:embed="rId3">
            <a:alphaModFix/>
          </a:blip>
          <a:srcRect t="-10095"/>
          <a:stretch/>
        </p:blipFill>
        <p:spPr>
          <a:xfrm>
            <a:off x="3490042" y="3482340"/>
            <a:ext cx="2165708" cy="166116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7" name="Google Shape;2307;ge18462f020_1_2053"/>
          <p:cNvSpPr txBox="1">
            <a:spLocks noGrp="1"/>
          </p:cNvSpPr>
          <p:nvPr>
            <p:ph type="subTitle" idx="1"/>
          </p:nvPr>
        </p:nvSpPr>
        <p:spPr>
          <a:xfrm>
            <a:off x="720000" y="1394460"/>
            <a:ext cx="7704000" cy="273894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SzPts val="1400"/>
              <a:buNone/>
            </a:pPr>
            <a:r>
              <a:rPr lang="en" sz="2400" b="1" u="sng" dirty="0">
                <a:latin typeface="Times New Roman" panose="02020603050405020304" pitchFamily="18" charset="0"/>
                <a:cs typeface="Times New Roman" panose="02020603050405020304" pitchFamily="18" charset="0"/>
              </a:rPr>
              <a:t>Algorithm:</a:t>
            </a:r>
            <a:endParaRPr sz="2400" dirty="0">
              <a:latin typeface="Times New Roman" panose="02020603050405020304" pitchFamily="18" charset="0"/>
              <a:cs typeface="Times New Roman" panose="02020603050405020304" pitchFamily="18" charset="0"/>
            </a:endParaRPr>
          </a:p>
          <a:p>
            <a:pPr marL="457200" lvl="0" indent="-317500" algn="l" rtl="0">
              <a:lnSpc>
                <a:spcPct val="200000"/>
              </a:lnSpc>
              <a:spcBef>
                <a:spcPts val="0"/>
              </a:spcBef>
              <a:spcAft>
                <a:spcPts val="0"/>
              </a:spcAft>
              <a:buSzPts val="1400"/>
              <a:buChar char="●"/>
            </a:pPr>
            <a:r>
              <a:rPr lang="en" sz="2000" dirty="0">
                <a:latin typeface="Times New Roman" panose="02020603050405020304" pitchFamily="18" charset="0"/>
                <a:cs typeface="Times New Roman" panose="02020603050405020304" pitchFamily="18" charset="0"/>
              </a:rPr>
              <a:t>Find Minimum Spanning Tree.</a:t>
            </a:r>
            <a:endParaRPr sz="2000" dirty="0">
              <a:latin typeface="Times New Roman" panose="02020603050405020304" pitchFamily="18" charset="0"/>
              <a:cs typeface="Times New Roman" panose="02020603050405020304" pitchFamily="18" charset="0"/>
            </a:endParaRPr>
          </a:p>
          <a:p>
            <a:pPr marL="457200" lvl="0" indent="-317500" algn="l" rtl="0">
              <a:lnSpc>
                <a:spcPct val="200000"/>
              </a:lnSpc>
              <a:spcBef>
                <a:spcPts val="0"/>
              </a:spcBef>
              <a:spcAft>
                <a:spcPts val="0"/>
              </a:spcAft>
              <a:buSzPts val="1400"/>
              <a:buChar char="●"/>
            </a:pPr>
            <a:r>
              <a:rPr lang="en" sz="2000" dirty="0">
                <a:latin typeface="Times New Roman" panose="02020603050405020304" pitchFamily="18" charset="0"/>
                <a:cs typeface="Times New Roman" panose="02020603050405020304" pitchFamily="18" charset="0"/>
              </a:rPr>
              <a:t>Traverse</a:t>
            </a:r>
            <a:r>
              <a:rPr lang="en" sz="2000" b="0" i="0" u="none" strike="noStrike" dirty="0">
                <a:latin typeface="Times New Roman" panose="02020603050405020304" pitchFamily="18" charset="0"/>
                <a:cs typeface="Times New Roman" panose="02020603050405020304" pitchFamily="18" charset="0"/>
              </a:rPr>
              <a:t> all the vertices of the minimum spanning tree</a:t>
            </a:r>
            <a:r>
              <a:rPr lang="en" sz="2000"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a:p>
            <a:pPr marL="457200" lvl="0" indent="-317500" algn="l" rtl="0">
              <a:lnSpc>
                <a:spcPct val="200000"/>
              </a:lnSpc>
              <a:spcBef>
                <a:spcPts val="0"/>
              </a:spcBef>
              <a:spcAft>
                <a:spcPts val="0"/>
              </a:spcAft>
              <a:buSzPts val="1400"/>
              <a:buChar char="●"/>
            </a:pPr>
            <a:r>
              <a:rPr lang="en" sz="2000" dirty="0">
                <a:latin typeface="Times New Roman" panose="02020603050405020304" pitchFamily="18" charset="0"/>
                <a:cs typeface="Times New Roman" panose="02020603050405020304" pitchFamily="18" charset="0"/>
              </a:rPr>
              <a:t>Use a shortcut to create a Hamiltonian cycle.</a:t>
            </a:r>
            <a:endParaRPr sz="2000" dirty="0">
              <a:latin typeface="Times New Roman" panose="02020603050405020304" pitchFamily="18" charset="0"/>
              <a:cs typeface="Times New Roman" panose="02020603050405020304" pitchFamily="18" charset="0"/>
            </a:endParaRPr>
          </a:p>
          <a:p>
            <a:pPr marL="139700" lvl="0" indent="0" algn="l" rtl="0">
              <a:lnSpc>
                <a:spcPct val="100000"/>
              </a:lnSpc>
              <a:spcBef>
                <a:spcPts val="0"/>
              </a:spcBef>
              <a:spcAft>
                <a:spcPts val="0"/>
              </a:spcAft>
              <a:buSzPts val="1400"/>
              <a:buNone/>
            </a:pPr>
            <a:endParaRPr sz="2000" dirty="0">
              <a:latin typeface="Times New Roman" panose="02020603050405020304" pitchFamily="18" charset="0"/>
              <a:cs typeface="Times New Roman" panose="02020603050405020304" pitchFamily="18" charset="0"/>
            </a:endParaRPr>
          </a:p>
        </p:txBody>
      </p:sp>
      <p:sp>
        <p:nvSpPr>
          <p:cNvPr id="2308" name="Google Shape;2308;ge18462f020_1_2053"/>
          <p:cNvSpPr txBox="1">
            <a:spLocks noGrp="1"/>
          </p:cNvSpPr>
          <p:nvPr>
            <p:ph type="ctrTitle"/>
          </p:nvPr>
        </p:nvSpPr>
        <p:spPr>
          <a:xfrm>
            <a:off x="736646" y="486169"/>
            <a:ext cx="76725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sz="3600" b="1" dirty="0">
                <a:latin typeface="Times New Roman" panose="02020603050405020304" pitchFamily="18" charset="0"/>
                <a:cs typeface="Times New Roman" panose="02020603050405020304" pitchFamily="18" charset="0"/>
              </a:rPr>
              <a:t>Minimum Spanning Tree Traversal Algorithm </a:t>
            </a: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(Cont’d)</a:t>
            </a:r>
            <a:endParaRPr sz="3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12"/>
        <p:cNvGrpSpPr/>
        <p:nvPr/>
      </p:nvGrpSpPr>
      <p:grpSpPr>
        <a:xfrm>
          <a:off x="0" y="0"/>
          <a:ext cx="0" cy="0"/>
          <a:chOff x="0" y="0"/>
          <a:chExt cx="0" cy="0"/>
        </a:xfrm>
      </p:grpSpPr>
      <p:sp>
        <p:nvSpPr>
          <p:cNvPr id="2313" name="Google Shape;2313;ge18462f020_1_2058"/>
          <p:cNvSpPr txBox="1">
            <a:spLocks noGrp="1"/>
          </p:cNvSpPr>
          <p:nvPr>
            <p:ph type="subTitle" idx="1"/>
          </p:nvPr>
        </p:nvSpPr>
        <p:spPr>
          <a:xfrm>
            <a:off x="705146" y="861060"/>
            <a:ext cx="7704000" cy="2339470"/>
          </a:xfrm>
          <a:prstGeom prst="rect">
            <a:avLst/>
          </a:prstGeom>
          <a:noFill/>
          <a:ln>
            <a:noFill/>
          </a:ln>
        </p:spPr>
        <p:txBody>
          <a:bodyPr spcFirstLastPara="1" wrap="square" lIns="91425" tIns="91425" rIns="91425" bIns="91425" anchor="ctr" anchorCtr="0">
            <a:noAutofit/>
          </a:bodyPr>
          <a:lstStyle/>
          <a:p>
            <a:pPr marL="139700" lvl="0" indent="0" algn="l" rtl="0">
              <a:lnSpc>
                <a:spcPct val="100000"/>
              </a:lnSpc>
              <a:spcBef>
                <a:spcPts val="0"/>
              </a:spcBef>
              <a:spcAft>
                <a:spcPts val="0"/>
              </a:spcAft>
              <a:buSzPts val="1400"/>
              <a:buNone/>
            </a:pPr>
            <a:r>
              <a:rPr lang="en" sz="1800" b="1" dirty="0">
                <a:latin typeface="Times New Roman" panose="02020603050405020304" pitchFamily="18" charset="0"/>
                <a:cs typeface="Times New Roman" panose="02020603050405020304" pitchFamily="18" charset="0"/>
              </a:rPr>
              <a:t>1-</a:t>
            </a:r>
            <a:r>
              <a:rPr lang="en" sz="1800" dirty="0">
                <a:latin typeface="Times New Roman" panose="02020603050405020304" pitchFamily="18" charset="0"/>
                <a:cs typeface="Times New Roman" panose="02020603050405020304" pitchFamily="18" charset="0"/>
              </a:rPr>
              <a:t> Find minimum spanning tree MST</a:t>
            </a:r>
            <a:endParaRPr sz="1800" dirty="0">
              <a:latin typeface="Times New Roman" panose="02020603050405020304" pitchFamily="18" charset="0"/>
              <a:cs typeface="Times New Roman" panose="02020603050405020304" pitchFamily="18" charset="0"/>
            </a:endParaRPr>
          </a:p>
          <a:p>
            <a:pPr marL="139700" lvl="0" indent="0" algn="l" rtl="0">
              <a:lnSpc>
                <a:spcPct val="100000"/>
              </a:lnSpc>
              <a:spcBef>
                <a:spcPts val="0"/>
              </a:spcBef>
              <a:spcAft>
                <a:spcPts val="0"/>
              </a:spcAft>
              <a:buSzPts val="1400"/>
              <a:buNone/>
            </a:pPr>
            <a:r>
              <a:rPr lang="en" sz="1800" b="1" dirty="0">
                <a:latin typeface="Times New Roman" panose="02020603050405020304" pitchFamily="18" charset="0"/>
                <a:cs typeface="Times New Roman" panose="02020603050405020304" pitchFamily="18" charset="0"/>
              </a:rPr>
              <a:t>     Total cost of MST =   19 </a:t>
            </a:r>
            <a:endParaRPr sz="1800" dirty="0">
              <a:latin typeface="Times New Roman" panose="02020603050405020304" pitchFamily="18" charset="0"/>
              <a:cs typeface="Times New Roman" panose="02020603050405020304" pitchFamily="18" charset="0"/>
            </a:endParaRPr>
          </a:p>
          <a:p>
            <a:pPr marL="139700" lvl="0" indent="0" algn="l" rtl="0">
              <a:lnSpc>
                <a:spcPct val="100000"/>
              </a:lnSpc>
              <a:spcBef>
                <a:spcPts val="0"/>
              </a:spcBef>
              <a:spcAft>
                <a:spcPts val="0"/>
              </a:spcAft>
              <a:buSzPts val="1400"/>
              <a:buNone/>
            </a:pPr>
            <a:endParaRPr sz="1800" dirty="0">
              <a:latin typeface="Times New Roman" panose="02020603050405020304" pitchFamily="18" charset="0"/>
              <a:cs typeface="Times New Roman" panose="02020603050405020304" pitchFamily="18" charset="0"/>
            </a:endParaRPr>
          </a:p>
        </p:txBody>
      </p:sp>
      <p:sp>
        <p:nvSpPr>
          <p:cNvPr id="2314" name="Google Shape;2314;ge18462f020_1_2058"/>
          <p:cNvSpPr txBox="1">
            <a:spLocks noGrp="1"/>
          </p:cNvSpPr>
          <p:nvPr>
            <p:ph type="ctrTitle"/>
          </p:nvPr>
        </p:nvSpPr>
        <p:spPr>
          <a:xfrm>
            <a:off x="736646" y="476933"/>
            <a:ext cx="7672500" cy="577800"/>
          </a:xfrm>
          <a:prstGeom prst="rect">
            <a:avLst/>
          </a:prstGeom>
          <a:noFill/>
          <a:ln>
            <a:noFill/>
          </a:ln>
        </p:spPr>
        <p:txBody>
          <a:bodyPr spcFirstLastPara="1" wrap="square" lIns="91425" tIns="91425" rIns="91425" bIns="91425" anchor="ctr" anchorCtr="0">
            <a:noAutofit/>
          </a:bodyPr>
          <a:lstStyle/>
          <a:p>
            <a:pPr lvl="0"/>
            <a:r>
              <a:rPr lang="en" sz="3600" b="1" dirty="0">
                <a:solidFill>
                  <a:srgbClr val="073763"/>
                </a:solidFill>
                <a:latin typeface="Times New Roman" panose="02020603050405020304" pitchFamily="18" charset="0"/>
                <a:cs typeface="Times New Roman" panose="02020603050405020304" pitchFamily="18" charset="0"/>
              </a:rPr>
              <a:t>Minimum Spanning Tree Traversal Algorithm </a:t>
            </a: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(Cont’d)</a:t>
            </a:r>
            <a:endParaRPr sz="1500" dirty="0"/>
          </a:p>
        </p:txBody>
      </p:sp>
      <p:pic>
        <p:nvPicPr>
          <p:cNvPr id="2315" name="Google Shape;2315;ge18462f020_1_2058"/>
          <p:cNvPicPr preferRelativeResize="0"/>
          <p:nvPr/>
        </p:nvPicPr>
        <p:blipFill rotWithShape="1">
          <a:blip r:embed="rId3">
            <a:alphaModFix/>
          </a:blip>
          <a:srcRect/>
          <a:stretch/>
        </p:blipFill>
        <p:spPr>
          <a:xfrm>
            <a:off x="994802" y="2581795"/>
            <a:ext cx="3578094" cy="2356282"/>
          </a:xfrm>
          <a:prstGeom prst="rect">
            <a:avLst/>
          </a:prstGeom>
          <a:noFill/>
          <a:ln>
            <a:noFill/>
          </a:ln>
        </p:spPr>
      </p:pic>
      <p:pic>
        <p:nvPicPr>
          <p:cNvPr id="2316" name="Google Shape;2316;ge18462f020_1_2058"/>
          <p:cNvPicPr preferRelativeResize="0"/>
          <p:nvPr/>
        </p:nvPicPr>
        <p:blipFill rotWithShape="1">
          <a:blip r:embed="rId4">
            <a:alphaModFix/>
          </a:blip>
          <a:srcRect/>
          <a:stretch/>
        </p:blipFill>
        <p:spPr>
          <a:xfrm>
            <a:off x="5048987" y="2531712"/>
            <a:ext cx="3360159" cy="235628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20"/>
        <p:cNvGrpSpPr/>
        <p:nvPr/>
      </p:nvGrpSpPr>
      <p:grpSpPr>
        <a:xfrm>
          <a:off x="0" y="0"/>
          <a:ext cx="0" cy="0"/>
          <a:chOff x="0" y="0"/>
          <a:chExt cx="0" cy="0"/>
        </a:xfrm>
      </p:grpSpPr>
      <p:sp>
        <p:nvSpPr>
          <p:cNvPr id="2321" name="Google Shape;2321;ge18462f020_1_2065"/>
          <p:cNvSpPr txBox="1">
            <a:spLocks noGrp="1"/>
          </p:cNvSpPr>
          <p:nvPr>
            <p:ph type="subTitle" idx="1"/>
          </p:nvPr>
        </p:nvSpPr>
        <p:spPr>
          <a:xfrm>
            <a:off x="720000" y="542825"/>
            <a:ext cx="7704000" cy="2657700"/>
          </a:xfrm>
          <a:prstGeom prst="rect">
            <a:avLst/>
          </a:prstGeom>
          <a:noFill/>
          <a:ln>
            <a:noFill/>
          </a:ln>
        </p:spPr>
        <p:txBody>
          <a:bodyPr spcFirstLastPara="1" wrap="square" lIns="91425" tIns="91425" rIns="91425" bIns="91425" anchor="ctr" anchorCtr="0">
            <a:noAutofit/>
          </a:bodyPr>
          <a:lstStyle/>
          <a:p>
            <a:pPr marL="139700" lvl="0" indent="0" algn="just" rtl="0">
              <a:lnSpc>
                <a:spcPct val="100000"/>
              </a:lnSpc>
              <a:spcBef>
                <a:spcPts val="0"/>
              </a:spcBef>
              <a:spcAft>
                <a:spcPts val="0"/>
              </a:spcAft>
              <a:buSzPts val="1400"/>
              <a:buNone/>
            </a:pPr>
            <a:r>
              <a:rPr lang="en" sz="1800" b="1" dirty="0">
                <a:solidFill>
                  <a:schemeClr val="tx1"/>
                </a:solidFill>
                <a:latin typeface="Times New Roman" panose="02020603050405020304" pitchFamily="18" charset="0"/>
                <a:cs typeface="Times New Roman" panose="02020603050405020304" pitchFamily="18" charset="0"/>
              </a:rPr>
              <a:t>2- </a:t>
            </a:r>
            <a:r>
              <a:rPr lang="en" sz="1800" dirty="0">
                <a:solidFill>
                  <a:schemeClr val="tx1"/>
                </a:solidFill>
                <a:latin typeface="Times New Roman" panose="02020603050405020304" pitchFamily="18" charset="0"/>
                <a:cs typeface="Times New Roman" panose="02020603050405020304" pitchFamily="18" charset="0"/>
              </a:rPr>
              <a:t>Traverse</a:t>
            </a:r>
            <a:r>
              <a:rPr lang="en" sz="1800" b="0" i="0" u="none" strike="noStrike" dirty="0">
                <a:solidFill>
                  <a:schemeClr val="tx1"/>
                </a:solidFill>
                <a:latin typeface="Times New Roman" panose="02020603050405020304" pitchFamily="18" charset="0"/>
                <a:cs typeface="Times New Roman" panose="02020603050405020304" pitchFamily="18" charset="0"/>
              </a:rPr>
              <a:t> all the vertices of the minimum spanning tree by depth-first search, record the sequence of vertices (both visited and unvisited)</a:t>
            </a:r>
            <a:endParaRPr sz="1800" dirty="0">
              <a:solidFill>
                <a:schemeClr val="tx1"/>
              </a:solidFill>
              <a:latin typeface="Times New Roman" panose="02020603050405020304" pitchFamily="18" charset="0"/>
              <a:cs typeface="Times New Roman" panose="02020603050405020304" pitchFamily="18" charset="0"/>
            </a:endParaRPr>
          </a:p>
          <a:p>
            <a:pPr marL="13970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
        <p:nvSpPr>
          <p:cNvPr id="2322" name="Google Shape;2322;ge18462f020_1_2065"/>
          <p:cNvSpPr txBox="1">
            <a:spLocks noGrp="1"/>
          </p:cNvSpPr>
          <p:nvPr>
            <p:ph type="ctrTitle"/>
          </p:nvPr>
        </p:nvSpPr>
        <p:spPr>
          <a:xfrm>
            <a:off x="736646" y="525425"/>
            <a:ext cx="7672500" cy="577800"/>
          </a:xfrm>
          <a:prstGeom prst="rect">
            <a:avLst/>
          </a:prstGeom>
          <a:noFill/>
          <a:ln>
            <a:noFill/>
          </a:ln>
        </p:spPr>
        <p:txBody>
          <a:bodyPr spcFirstLastPara="1" wrap="square" lIns="91425" tIns="91425" rIns="91425" bIns="91425" anchor="ctr" anchorCtr="0">
            <a:noAutofit/>
          </a:bodyPr>
          <a:lstStyle/>
          <a:p>
            <a:pPr lvl="0"/>
            <a:r>
              <a:rPr lang="en" sz="3600" b="1" dirty="0">
                <a:solidFill>
                  <a:srgbClr val="073763"/>
                </a:solidFill>
                <a:latin typeface="Times New Roman" panose="02020603050405020304" pitchFamily="18" charset="0"/>
                <a:cs typeface="Times New Roman" panose="02020603050405020304" pitchFamily="18" charset="0"/>
              </a:rPr>
              <a:t>Minimum Spanning Tree Traversal Algorithm </a:t>
            </a: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(Cont’d)</a:t>
            </a:r>
            <a:endParaRPr dirty="0"/>
          </a:p>
        </p:txBody>
      </p:sp>
      <p:pic>
        <p:nvPicPr>
          <p:cNvPr id="2323" name="Google Shape;2323;ge18462f020_1_2065"/>
          <p:cNvPicPr preferRelativeResize="0"/>
          <p:nvPr/>
        </p:nvPicPr>
        <p:blipFill rotWithShape="1">
          <a:blip r:embed="rId3">
            <a:alphaModFix/>
          </a:blip>
          <a:srcRect/>
          <a:stretch/>
        </p:blipFill>
        <p:spPr>
          <a:xfrm>
            <a:off x="4847900" y="2382052"/>
            <a:ext cx="3561246" cy="2287874"/>
          </a:xfrm>
          <a:prstGeom prst="rect">
            <a:avLst/>
          </a:prstGeom>
          <a:noFill/>
          <a:ln>
            <a:noFill/>
          </a:ln>
        </p:spPr>
      </p:pic>
      <p:pic>
        <p:nvPicPr>
          <p:cNvPr id="2324" name="Google Shape;2324;ge18462f020_1_2065"/>
          <p:cNvPicPr preferRelativeResize="0"/>
          <p:nvPr/>
        </p:nvPicPr>
        <p:blipFill rotWithShape="1">
          <a:blip r:embed="rId4">
            <a:alphaModFix/>
          </a:blip>
          <a:srcRect/>
          <a:stretch/>
        </p:blipFill>
        <p:spPr>
          <a:xfrm>
            <a:off x="840100" y="2485880"/>
            <a:ext cx="3671043" cy="2281606"/>
          </a:xfrm>
          <a:prstGeom prst="rect">
            <a:avLst/>
          </a:prstGeom>
          <a:noFill/>
          <a:ln>
            <a:noFill/>
          </a:ln>
        </p:spPr>
      </p:pic>
      <p:sp>
        <p:nvSpPr>
          <p:cNvPr id="2325" name="Google Shape;2325;ge18462f020_1_2065"/>
          <p:cNvSpPr txBox="1"/>
          <p:nvPr/>
        </p:nvSpPr>
        <p:spPr>
          <a:xfrm>
            <a:off x="4572000" y="4669926"/>
            <a:ext cx="617910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1" i="0" u="none" strike="noStrike" cap="none" dirty="0">
                <a:solidFill>
                  <a:srgbClr val="000000"/>
                </a:solidFill>
                <a:latin typeface="Times New Roman" panose="02020603050405020304" pitchFamily="18" charset="0"/>
                <a:ea typeface="Open Sans"/>
                <a:cs typeface="Times New Roman" panose="02020603050405020304" pitchFamily="18" charset="0"/>
                <a:sym typeface="Open Sans"/>
              </a:rPr>
              <a:t>A  -&gt;  E -&gt;  B -&gt;  C -&gt;  B -&gt;  E -&gt;  D -&gt;  E -&gt;  A  </a:t>
            </a: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ge18462f020_1_2073"/>
          <p:cNvSpPr txBox="1">
            <a:spLocks noGrp="1"/>
          </p:cNvSpPr>
          <p:nvPr>
            <p:ph type="subTitle" idx="1"/>
          </p:nvPr>
        </p:nvSpPr>
        <p:spPr>
          <a:xfrm>
            <a:off x="720000" y="1958340"/>
            <a:ext cx="7704000" cy="2915370"/>
          </a:xfrm>
          <a:prstGeom prst="rect">
            <a:avLst/>
          </a:prstGeom>
          <a:noFill/>
          <a:ln>
            <a:noFill/>
          </a:ln>
        </p:spPr>
        <p:txBody>
          <a:bodyPr spcFirstLastPara="1" wrap="square" lIns="91425" tIns="91425" rIns="91425" bIns="91425" anchor="ctr" anchorCtr="0">
            <a:noAutofit/>
          </a:bodyPr>
          <a:lstStyle/>
          <a:p>
            <a:pPr marL="139700" lvl="0" indent="0" algn="l" rtl="0">
              <a:lnSpc>
                <a:spcPct val="100000"/>
              </a:lnSpc>
              <a:spcBef>
                <a:spcPts val="0"/>
              </a:spcBef>
              <a:spcAft>
                <a:spcPts val="0"/>
              </a:spcAft>
              <a:buSzPts val="1400"/>
              <a:buNone/>
            </a:pPr>
            <a:r>
              <a:rPr lang="en" sz="2000" b="1" dirty="0">
                <a:latin typeface="Times New Roman" panose="02020603050405020304" pitchFamily="18" charset="0"/>
                <a:cs typeface="Times New Roman" panose="02020603050405020304" pitchFamily="18" charset="0"/>
              </a:rPr>
              <a:t>3-</a:t>
            </a:r>
            <a:r>
              <a:rPr lang="en" sz="2000" dirty="0">
                <a:latin typeface="Times New Roman" panose="02020603050405020304" pitchFamily="18" charset="0"/>
                <a:cs typeface="Times New Roman" panose="02020603050405020304" pitchFamily="18" charset="0"/>
              </a:rPr>
              <a:t> </a:t>
            </a:r>
            <a:r>
              <a:rPr lang="en" sz="2000" b="0" i="0" u="none" strike="noStrike" dirty="0">
                <a:latin typeface="Times New Roman" panose="02020603050405020304" pitchFamily="18" charset="0"/>
                <a:cs typeface="Times New Roman" panose="02020603050405020304" pitchFamily="18" charset="0"/>
              </a:rPr>
              <a:t>Use shortcut to generate the MST tour </a:t>
            </a:r>
            <a:r>
              <a:rPr lang="en" sz="2000" dirty="0">
                <a:latin typeface="Times New Roman" panose="02020603050405020304" pitchFamily="18" charset="0"/>
                <a:cs typeface="Times New Roman" panose="02020603050405020304" pitchFamily="18" charset="0"/>
              </a:rPr>
              <a:t>by deleting the duplicate vertices</a:t>
            </a:r>
            <a:endParaRPr sz="1600" dirty="0">
              <a:latin typeface="Times New Roman" panose="02020603050405020304" pitchFamily="18" charset="0"/>
              <a:cs typeface="Times New Roman" panose="02020603050405020304" pitchFamily="18" charset="0"/>
            </a:endParaRPr>
          </a:p>
          <a:p>
            <a:pPr marL="139700" lvl="0" indent="0" algn="l" rtl="0">
              <a:lnSpc>
                <a:spcPct val="100000"/>
              </a:lnSpc>
              <a:spcBef>
                <a:spcPts val="0"/>
              </a:spcBef>
              <a:spcAft>
                <a:spcPts val="0"/>
              </a:spcAft>
              <a:buSzPts val="1400"/>
              <a:buNone/>
            </a:pPr>
            <a:endParaRPr sz="600" dirty="0">
              <a:latin typeface="Times New Roman" panose="02020603050405020304" pitchFamily="18" charset="0"/>
              <a:cs typeface="Times New Roman" panose="02020603050405020304" pitchFamily="18" charset="0"/>
            </a:endParaRPr>
          </a:p>
          <a:p>
            <a:pPr marL="139700" lvl="0" indent="0" algn="l" rtl="0">
              <a:lnSpc>
                <a:spcPct val="100000"/>
              </a:lnSpc>
              <a:spcBef>
                <a:spcPts val="0"/>
              </a:spcBef>
              <a:spcAft>
                <a:spcPts val="0"/>
              </a:spcAft>
              <a:buSzPts val="1400"/>
              <a:buNone/>
            </a:pPr>
            <a:r>
              <a:rPr lang="en" sz="2000" b="1" dirty="0">
                <a:latin typeface="Times New Roman" panose="02020603050405020304" pitchFamily="18" charset="0"/>
                <a:cs typeface="Times New Roman" panose="02020603050405020304" pitchFamily="18" charset="0"/>
              </a:rPr>
              <a:t>Initial tour:</a:t>
            </a:r>
            <a:endParaRPr sz="1600" dirty="0">
              <a:latin typeface="Times New Roman" panose="02020603050405020304" pitchFamily="18" charset="0"/>
              <a:cs typeface="Times New Roman" panose="02020603050405020304" pitchFamily="18" charset="0"/>
            </a:endParaRPr>
          </a:p>
          <a:p>
            <a:pPr marL="139700" lvl="0" indent="0" algn="l" rtl="0">
              <a:lnSpc>
                <a:spcPct val="100000"/>
              </a:lnSpc>
              <a:spcBef>
                <a:spcPts val="0"/>
              </a:spcBef>
              <a:spcAft>
                <a:spcPts val="0"/>
              </a:spcAft>
              <a:buSzPts val="1400"/>
              <a:buNone/>
            </a:pPr>
            <a:r>
              <a:rPr lang="en" sz="2000" b="1" dirty="0">
                <a:latin typeface="Times New Roman" panose="02020603050405020304" pitchFamily="18" charset="0"/>
                <a:cs typeface="Times New Roman" panose="02020603050405020304" pitchFamily="18" charset="0"/>
              </a:rPr>
              <a:t> A  -&gt;  E -&gt;  B -&gt;  C -&gt;  </a:t>
            </a:r>
            <a:r>
              <a:rPr lang="en" sz="2000" b="1" dirty="0">
                <a:solidFill>
                  <a:srgbClr val="FF0000"/>
                </a:solidFill>
                <a:latin typeface="Times New Roman" panose="02020603050405020304" pitchFamily="18" charset="0"/>
                <a:cs typeface="Times New Roman" panose="02020603050405020304" pitchFamily="18" charset="0"/>
              </a:rPr>
              <a:t>B </a:t>
            </a:r>
            <a:r>
              <a:rPr lang="en" sz="2000" b="1" dirty="0">
                <a:latin typeface="Times New Roman" panose="02020603050405020304" pitchFamily="18" charset="0"/>
                <a:cs typeface="Times New Roman" panose="02020603050405020304" pitchFamily="18" charset="0"/>
              </a:rPr>
              <a:t>-&gt;  </a:t>
            </a:r>
            <a:r>
              <a:rPr lang="en" sz="2000" b="1" dirty="0">
                <a:solidFill>
                  <a:srgbClr val="FF0000"/>
                </a:solidFill>
                <a:latin typeface="Times New Roman" panose="02020603050405020304" pitchFamily="18" charset="0"/>
                <a:cs typeface="Times New Roman" panose="02020603050405020304" pitchFamily="18" charset="0"/>
              </a:rPr>
              <a:t>E</a:t>
            </a:r>
            <a:r>
              <a:rPr lang="en" sz="2000" b="1" dirty="0">
                <a:latin typeface="Times New Roman" panose="02020603050405020304" pitchFamily="18" charset="0"/>
                <a:cs typeface="Times New Roman" panose="02020603050405020304" pitchFamily="18" charset="0"/>
              </a:rPr>
              <a:t> -&gt;  D -&gt;  </a:t>
            </a:r>
            <a:r>
              <a:rPr lang="en" sz="2000" b="1" dirty="0">
                <a:solidFill>
                  <a:srgbClr val="FF0000"/>
                </a:solidFill>
                <a:latin typeface="Times New Roman" panose="02020603050405020304" pitchFamily="18" charset="0"/>
                <a:cs typeface="Times New Roman" panose="02020603050405020304" pitchFamily="18" charset="0"/>
              </a:rPr>
              <a:t>E</a:t>
            </a:r>
            <a:r>
              <a:rPr lang="en" sz="2000" b="1" dirty="0">
                <a:latin typeface="Times New Roman" panose="02020603050405020304" pitchFamily="18" charset="0"/>
                <a:cs typeface="Times New Roman" panose="02020603050405020304" pitchFamily="18" charset="0"/>
              </a:rPr>
              <a:t> -&gt;  A </a:t>
            </a:r>
            <a:endParaRPr sz="1600" b="1" dirty="0">
              <a:latin typeface="Times New Roman" panose="02020603050405020304" pitchFamily="18" charset="0"/>
              <a:cs typeface="Times New Roman" panose="02020603050405020304" pitchFamily="18" charset="0"/>
            </a:endParaRPr>
          </a:p>
          <a:p>
            <a:pPr marL="139700" lvl="0" indent="0" algn="l" rtl="0">
              <a:lnSpc>
                <a:spcPct val="100000"/>
              </a:lnSpc>
              <a:spcBef>
                <a:spcPts val="0"/>
              </a:spcBef>
              <a:spcAft>
                <a:spcPts val="0"/>
              </a:spcAft>
              <a:buSzPts val="1400"/>
              <a:buNone/>
            </a:pPr>
            <a:endParaRPr sz="600" b="1" dirty="0">
              <a:latin typeface="Times New Roman" panose="02020603050405020304" pitchFamily="18" charset="0"/>
              <a:cs typeface="Times New Roman" panose="02020603050405020304" pitchFamily="18" charset="0"/>
            </a:endParaRPr>
          </a:p>
          <a:p>
            <a:pPr marL="139700" lvl="0" indent="0" algn="l" rtl="0">
              <a:lnSpc>
                <a:spcPct val="100000"/>
              </a:lnSpc>
              <a:spcBef>
                <a:spcPts val="0"/>
              </a:spcBef>
              <a:spcAft>
                <a:spcPts val="0"/>
              </a:spcAft>
              <a:buSzPts val="1400"/>
              <a:buNone/>
            </a:pPr>
            <a:r>
              <a:rPr lang="en" sz="2000" b="1" dirty="0">
                <a:latin typeface="Times New Roman" panose="02020603050405020304" pitchFamily="18" charset="0"/>
                <a:cs typeface="Times New Roman" panose="02020603050405020304" pitchFamily="18" charset="0"/>
              </a:rPr>
              <a:t>After Shourtcuts :</a:t>
            </a:r>
            <a:endParaRPr sz="1600" dirty="0">
              <a:latin typeface="Times New Roman" panose="02020603050405020304" pitchFamily="18" charset="0"/>
              <a:cs typeface="Times New Roman" panose="02020603050405020304" pitchFamily="18" charset="0"/>
            </a:endParaRPr>
          </a:p>
          <a:p>
            <a:pPr marL="139700" lvl="0" indent="0" algn="l" rtl="0">
              <a:lnSpc>
                <a:spcPct val="100000"/>
              </a:lnSpc>
              <a:spcBef>
                <a:spcPts val="0"/>
              </a:spcBef>
              <a:spcAft>
                <a:spcPts val="0"/>
              </a:spcAft>
              <a:buSzPts val="1400"/>
              <a:buNone/>
            </a:pPr>
            <a:r>
              <a:rPr lang="en" sz="2000" b="1" dirty="0">
                <a:latin typeface="Times New Roman" panose="02020603050405020304" pitchFamily="18" charset="0"/>
                <a:cs typeface="Times New Roman" panose="02020603050405020304" pitchFamily="18" charset="0"/>
              </a:rPr>
              <a:t> A  -&gt;  E -&gt;  B -&gt;  C -&gt;  D -&gt;  A  </a:t>
            </a:r>
            <a:endParaRPr sz="1600" dirty="0">
              <a:latin typeface="Times New Roman" panose="02020603050405020304" pitchFamily="18" charset="0"/>
              <a:cs typeface="Times New Roman" panose="02020603050405020304" pitchFamily="18" charset="0"/>
            </a:endParaRPr>
          </a:p>
          <a:p>
            <a:pPr marL="139700" lvl="0" indent="0" algn="l" rtl="0">
              <a:lnSpc>
                <a:spcPct val="100000"/>
              </a:lnSpc>
              <a:spcBef>
                <a:spcPts val="0"/>
              </a:spcBef>
              <a:spcAft>
                <a:spcPts val="0"/>
              </a:spcAft>
              <a:buSzPts val="1400"/>
              <a:buNone/>
            </a:pPr>
            <a:r>
              <a:rPr lang="en" sz="2000" b="1" dirty="0">
                <a:latin typeface="Times New Roman" panose="02020603050405020304" pitchFamily="18" charset="0"/>
                <a:cs typeface="Times New Roman" panose="02020603050405020304" pitchFamily="18" charset="0"/>
              </a:rPr>
              <a:t>Total cost of TS tour = 31</a:t>
            </a:r>
            <a:endParaRPr sz="2000" dirty="0">
              <a:latin typeface="Times New Roman" panose="02020603050405020304" pitchFamily="18" charset="0"/>
              <a:cs typeface="Times New Roman" panose="02020603050405020304" pitchFamily="18" charset="0"/>
            </a:endParaRPr>
          </a:p>
          <a:p>
            <a:pPr marL="139700" lvl="0" indent="0" algn="l" rtl="0">
              <a:lnSpc>
                <a:spcPct val="100000"/>
              </a:lnSpc>
              <a:spcBef>
                <a:spcPts val="0"/>
              </a:spcBef>
              <a:spcAft>
                <a:spcPts val="0"/>
              </a:spcAft>
              <a:buSzPts val="1400"/>
              <a:buNone/>
            </a:pPr>
            <a:endParaRPr sz="2000" b="1" dirty="0">
              <a:latin typeface="Times New Roman" panose="02020603050405020304" pitchFamily="18" charset="0"/>
              <a:cs typeface="Times New Roman" panose="02020603050405020304" pitchFamily="18" charset="0"/>
            </a:endParaRPr>
          </a:p>
          <a:p>
            <a:pPr marL="139700" lvl="0" indent="0" algn="l" rtl="0">
              <a:lnSpc>
                <a:spcPct val="100000"/>
              </a:lnSpc>
              <a:spcBef>
                <a:spcPts val="0"/>
              </a:spcBef>
              <a:spcAft>
                <a:spcPts val="0"/>
              </a:spcAft>
              <a:buSzPts val="1400"/>
              <a:buNone/>
            </a:pPr>
            <a:endParaRPr sz="2000" b="1" dirty="0">
              <a:latin typeface="Times New Roman" panose="02020603050405020304" pitchFamily="18" charset="0"/>
              <a:cs typeface="Times New Roman" panose="02020603050405020304" pitchFamily="18" charset="0"/>
            </a:endParaRPr>
          </a:p>
          <a:p>
            <a:pPr marL="139700" lvl="0" indent="0" algn="l" rtl="0">
              <a:lnSpc>
                <a:spcPct val="100000"/>
              </a:lnSpc>
              <a:spcBef>
                <a:spcPts val="0"/>
              </a:spcBef>
              <a:spcAft>
                <a:spcPts val="0"/>
              </a:spcAft>
              <a:buSzPts val="1400"/>
              <a:buNone/>
            </a:pPr>
            <a:endParaRPr sz="2000" dirty="0">
              <a:latin typeface="Times New Roman" panose="02020603050405020304" pitchFamily="18" charset="0"/>
              <a:cs typeface="Times New Roman" panose="02020603050405020304" pitchFamily="18" charset="0"/>
            </a:endParaRPr>
          </a:p>
          <a:p>
            <a:pPr marL="139700" lvl="0" indent="0" algn="l" rtl="0">
              <a:lnSpc>
                <a:spcPct val="100000"/>
              </a:lnSpc>
              <a:spcBef>
                <a:spcPts val="0"/>
              </a:spcBef>
              <a:spcAft>
                <a:spcPts val="0"/>
              </a:spcAft>
              <a:buSzPts val="1400"/>
              <a:buNone/>
            </a:pPr>
            <a:endParaRPr sz="1600" dirty="0">
              <a:latin typeface="Times New Roman" panose="02020603050405020304" pitchFamily="18" charset="0"/>
              <a:cs typeface="Times New Roman" panose="02020603050405020304" pitchFamily="18" charset="0"/>
            </a:endParaRPr>
          </a:p>
        </p:txBody>
      </p:sp>
      <p:sp>
        <p:nvSpPr>
          <p:cNvPr id="2331" name="Google Shape;2331;ge18462f020_1_2073"/>
          <p:cNvSpPr txBox="1">
            <a:spLocks noGrp="1"/>
          </p:cNvSpPr>
          <p:nvPr>
            <p:ph type="ctrTitle"/>
          </p:nvPr>
        </p:nvSpPr>
        <p:spPr>
          <a:xfrm>
            <a:off x="736646" y="525425"/>
            <a:ext cx="7672500" cy="577800"/>
          </a:xfrm>
          <a:prstGeom prst="rect">
            <a:avLst/>
          </a:prstGeom>
          <a:noFill/>
          <a:ln>
            <a:noFill/>
          </a:ln>
        </p:spPr>
        <p:txBody>
          <a:bodyPr spcFirstLastPara="1" wrap="square" lIns="91425" tIns="91425" rIns="91425" bIns="91425" anchor="ctr" anchorCtr="0">
            <a:noAutofit/>
          </a:bodyPr>
          <a:lstStyle/>
          <a:p>
            <a:pPr lvl="0"/>
            <a:r>
              <a:rPr lang="en" sz="3600" b="1" dirty="0">
                <a:solidFill>
                  <a:srgbClr val="073763"/>
                </a:solidFill>
                <a:latin typeface="Times New Roman" panose="02020603050405020304" pitchFamily="18" charset="0"/>
                <a:cs typeface="Times New Roman" panose="02020603050405020304" pitchFamily="18" charset="0"/>
              </a:rPr>
              <a:t>Minimum Spanning Tree Traversal Algorithm </a:t>
            </a: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(Cont’d)</a:t>
            </a:r>
            <a:endParaRPr dirty="0"/>
          </a:p>
        </p:txBody>
      </p:sp>
      <p:pic>
        <p:nvPicPr>
          <p:cNvPr id="2332" name="Google Shape;2332;ge18462f020_1_2073"/>
          <p:cNvPicPr preferRelativeResize="0"/>
          <p:nvPr/>
        </p:nvPicPr>
        <p:blipFill rotWithShape="1">
          <a:blip r:embed="rId3">
            <a:alphaModFix/>
          </a:blip>
          <a:srcRect/>
          <a:stretch/>
        </p:blipFill>
        <p:spPr>
          <a:xfrm>
            <a:off x="5212001" y="2987040"/>
            <a:ext cx="3269059" cy="210202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ge18462f020_1_2079"/>
          <p:cNvSpPr txBox="1">
            <a:spLocks noGrp="1"/>
          </p:cNvSpPr>
          <p:nvPr>
            <p:ph type="subTitle" idx="1"/>
          </p:nvPr>
        </p:nvSpPr>
        <p:spPr>
          <a:xfrm>
            <a:off x="720000" y="990601"/>
            <a:ext cx="7704000" cy="3848098"/>
          </a:xfrm>
          <a:prstGeom prst="rect">
            <a:avLst/>
          </a:prstGeom>
          <a:noFill/>
          <a:ln>
            <a:noFill/>
          </a:ln>
        </p:spPr>
        <p:txBody>
          <a:bodyPr spcFirstLastPara="1" wrap="square" lIns="91425" tIns="91425" rIns="91425" bIns="91425" anchor="ctr" anchorCtr="0">
            <a:noAutofit/>
          </a:bodyPr>
          <a:lstStyle/>
          <a:p>
            <a:pPr marL="139700" lvl="0" indent="0" algn="l" rtl="0">
              <a:lnSpc>
                <a:spcPct val="100000"/>
              </a:lnSpc>
              <a:spcBef>
                <a:spcPts val="0"/>
              </a:spcBef>
              <a:spcAft>
                <a:spcPts val="0"/>
              </a:spcAft>
              <a:buSzPts val="1400"/>
              <a:buNone/>
            </a:pPr>
            <a:r>
              <a:rPr lang="en" sz="2000" dirty="0">
                <a:latin typeface="Times New Roman" panose="02020603050405020304" pitchFamily="18" charset="0"/>
                <a:cs typeface="Times New Roman" panose="02020603050405020304" pitchFamily="18" charset="0"/>
              </a:rPr>
              <a:t>The minimum spanning tree algorithm comes with a </a:t>
            </a:r>
            <a:r>
              <a:rPr lang="en" sz="2000" i="1" dirty="0">
                <a:latin typeface="Times New Roman" panose="02020603050405020304" pitchFamily="18" charset="0"/>
                <a:cs typeface="Times New Roman" panose="02020603050405020304" pitchFamily="18" charset="0"/>
              </a:rPr>
              <a:t>guarantee </a:t>
            </a:r>
            <a:r>
              <a:rPr lang="en" sz="2000" dirty="0">
                <a:latin typeface="Times New Roman" panose="02020603050405020304" pitchFamily="18" charset="0"/>
                <a:cs typeface="Times New Roman" panose="02020603050405020304" pitchFamily="18" charset="0"/>
              </a:rPr>
              <a:t>that the tour length it comes up with will be </a:t>
            </a:r>
            <a:r>
              <a:rPr lang="en" sz="2000" b="1" dirty="0">
                <a:latin typeface="Times New Roman" panose="02020603050405020304" pitchFamily="18" charset="0"/>
                <a:cs typeface="Times New Roman" panose="02020603050405020304" pitchFamily="18" charset="0"/>
              </a:rPr>
              <a:t>no worse than twice </a:t>
            </a:r>
            <a:r>
              <a:rPr lang="en" sz="2000" dirty="0">
                <a:latin typeface="Times New Roman" panose="02020603050405020304" pitchFamily="18" charset="0"/>
                <a:cs typeface="Times New Roman" panose="02020603050405020304" pitchFamily="18" charset="0"/>
              </a:rPr>
              <a:t>as long as the optimal tour.</a:t>
            </a:r>
            <a:endParaRPr sz="1600" dirty="0">
              <a:latin typeface="Times New Roman" panose="02020603050405020304" pitchFamily="18" charset="0"/>
              <a:cs typeface="Times New Roman" panose="02020603050405020304" pitchFamily="18" charset="0"/>
            </a:endParaRPr>
          </a:p>
          <a:p>
            <a:pPr marL="139700" lvl="0" indent="0" algn="l" rtl="0">
              <a:lnSpc>
                <a:spcPct val="100000"/>
              </a:lnSpc>
              <a:spcBef>
                <a:spcPts val="0"/>
              </a:spcBef>
              <a:spcAft>
                <a:spcPts val="0"/>
              </a:spcAft>
              <a:buSzPts val="1400"/>
              <a:buNone/>
            </a:pPr>
            <a:endParaRPr sz="600" dirty="0">
              <a:latin typeface="Times New Roman" panose="02020603050405020304" pitchFamily="18" charset="0"/>
              <a:cs typeface="Times New Roman" panose="02020603050405020304" pitchFamily="18" charset="0"/>
            </a:endParaRPr>
          </a:p>
          <a:p>
            <a:pPr marL="457200" lvl="0" indent="-317500" algn="l" rtl="0">
              <a:lnSpc>
                <a:spcPct val="100000"/>
              </a:lnSpc>
              <a:spcBef>
                <a:spcPts val="0"/>
              </a:spcBef>
              <a:spcAft>
                <a:spcPts val="0"/>
              </a:spcAft>
              <a:buSzPts val="1400"/>
              <a:buChar char="●"/>
            </a:pPr>
            <a:r>
              <a:rPr lang="en" sz="2000" dirty="0">
                <a:latin typeface="Times New Roman" panose="02020603050405020304" pitchFamily="18" charset="0"/>
                <a:cs typeface="Times New Roman" panose="02020603050405020304" pitchFamily="18" charset="0"/>
              </a:rPr>
              <a:t>The cost of best possible Travelling Salesman tour is never less than the cost of MST. </a:t>
            </a:r>
            <a:endParaRPr sz="1600" dirty="0">
              <a:latin typeface="Times New Roman" panose="02020603050405020304" pitchFamily="18" charset="0"/>
              <a:cs typeface="Times New Roman" panose="02020603050405020304" pitchFamily="18" charset="0"/>
            </a:endParaRPr>
          </a:p>
          <a:p>
            <a:pPr marL="457200" lvl="0" indent="-228600" algn="l" rtl="0">
              <a:lnSpc>
                <a:spcPct val="100000"/>
              </a:lnSpc>
              <a:spcBef>
                <a:spcPts val="0"/>
              </a:spcBef>
              <a:spcAft>
                <a:spcPts val="0"/>
              </a:spcAft>
              <a:buSzPts val="1400"/>
              <a:buNone/>
            </a:pPr>
            <a:endParaRPr sz="600" dirty="0">
              <a:latin typeface="Times New Roman" panose="02020603050405020304" pitchFamily="18" charset="0"/>
              <a:cs typeface="Times New Roman" panose="02020603050405020304" pitchFamily="18" charset="0"/>
            </a:endParaRPr>
          </a:p>
          <a:p>
            <a:pPr marL="457200" lvl="0" indent="-317500" algn="l" rtl="0">
              <a:lnSpc>
                <a:spcPct val="100000"/>
              </a:lnSpc>
              <a:spcBef>
                <a:spcPts val="0"/>
              </a:spcBef>
              <a:spcAft>
                <a:spcPts val="0"/>
              </a:spcAft>
              <a:buSzPts val="1400"/>
              <a:buChar char="●"/>
            </a:pPr>
            <a:r>
              <a:rPr lang="en" sz="2000" dirty="0">
                <a:latin typeface="Times New Roman" panose="02020603050405020304" pitchFamily="18" charset="0"/>
                <a:cs typeface="Times New Roman" panose="02020603050405020304" pitchFamily="18" charset="0"/>
              </a:rPr>
              <a:t>The total cost of full walk is at most twice the cost of MST.</a:t>
            </a:r>
            <a:endParaRPr sz="1600" dirty="0">
              <a:latin typeface="Times New Roman" panose="02020603050405020304" pitchFamily="18" charset="0"/>
              <a:cs typeface="Times New Roman" panose="02020603050405020304" pitchFamily="18" charset="0"/>
            </a:endParaRPr>
          </a:p>
          <a:p>
            <a:pPr marL="457200" lvl="0" indent="-228600" algn="l" rtl="0">
              <a:lnSpc>
                <a:spcPct val="100000"/>
              </a:lnSpc>
              <a:spcBef>
                <a:spcPts val="0"/>
              </a:spcBef>
              <a:spcAft>
                <a:spcPts val="0"/>
              </a:spcAft>
              <a:buSzPts val="1400"/>
              <a:buNone/>
            </a:pPr>
            <a:endParaRPr sz="600" dirty="0">
              <a:latin typeface="Times New Roman" panose="02020603050405020304" pitchFamily="18" charset="0"/>
              <a:cs typeface="Times New Roman" panose="02020603050405020304" pitchFamily="18" charset="0"/>
            </a:endParaRPr>
          </a:p>
          <a:p>
            <a:pPr marL="457200" lvl="0" indent="-317500" algn="l" rtl="0">
              <a:lnSpc>
                <a:spcPct val="100000"/>
              </a:lnSpc>
              <a:spcBef>
                <a:spcPts val="0"/>
              </a:spcBef>
              <a:spcAft>
                <a:spcPts val="0"/>
              </a:spcAft>
              <a:buSzPts val="1400"/>
              <a:buChar char="●"/>
            </a:pPr>
            <a:r>
              <a:rPr lang="en" sz="2000" dirty="0">
                <a:latin typeface="Times New Roman" panose="02020603050405020304" pitchFamily="18" charset="0"/>
                <a:cs typeface="Times New Roman" panose="02020603050405020304" pitchFamily="18" charset="0"/>
              </a:rPr>
              <a:t> The output of this algorithm is less than the cost of full walk.</a:t>
            </a:r>
            <a:endParaRPr sz="1600" dirty="0">
              <a:latin typeface="Times New Roman" panose="02020603050405020304" pitchFamily="18" charset="0"/>
              <a:cs typeface="Times New Roman" panose="02020603050405020304" pitchFamily="18" charset="0"/>
            </a:endParaRPr>
          </a:p>
          <a:p>
            <a:pPr marL="457200" lvl="0" indent="-228600" algn="l" rtl="0">
              <a:lnSpc>
                <a:spcPct val="100000"/>
              </a:lnSpc>
              <a:spcBef>
                <a:spcPts val="0"/>
              </a:spcBef>
              <a:spcAft>
                <a:spcPts val="0"/>
              </a:spcAft>
              <a:buSzPts val="1400"/>
              <a:buNone/>
            </a:pPr>
            <a:endParaRPr sz="1600" dirty="0">
              <a:latin typeface="Times New Roman" panose="02020603050405020304" pitchFamily="18" charset="0"/>
              <a:cs typeface="Times New Roman" panose="02020603050405020304" pitchFamily="18" charset="0"/>
            </a:endParaRPr>
          </a:p>
        </p:txBody>
      </p:sp>
      <p:sp>
        <p:nvSpPr>
          <p:cNvPr id="2338" name="Google Shape;2338;ge18462f020_1_2079"/>
          <p:cNvSpPr txBox="1">
            <a:spLocks noGrp="1"/>
          </p:cNvSpPr>
          <p:nvPr>
            <p:ph type="ctrTitle"/>
          </p:nvPr>
        </p:nvSpPr>
        <p:spPr>
          <a:xfrm>
            <a:off x="736646" y="525425"/>
            <a:ext cx="7672500" cy="577800"/>
          </a:xfrm>
          <a:prstGeom prst="rect">
            <a:avLst/>
          </a:prstGeom>
          <a:noFill/>
          <a:ln>
            <a:noFill/>
          </a:ln>
        </p:spPr>
        <p:txBody>
          <a:bodyPr spcFirstLastPara="1" wrap="square" lIns="91425" tIns="91425" rIns="91425" bIns="91425" anchor="ctr" anchorCtr="0">
            <a:noAutofit/>
          </a:bodyPr>
          <a:lstStyle/>
          <a:p>
            <a:pPr lvl="0"/>
            <a:r>
              <a:rPr lang="en" sz="3600" b="1" dirty="0">
                <a:solidFill>
                  <a:srgbClr val="073763"/>
                </a:solidFill>
                <a:latin typeface="Times New Roman" panose="02020603050405020304" pitchFamily="18" charset="0"/>
                <a:cs typeface="Times New Roman" panose="02020603050405020304" pitchFamily="18" charset="0"/>
              </a:rPr>
              <a:t>Minimum Spanning Tree Traversal Algorithm </a:t>
            </a: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(Cont’d)</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2"/>
        <p:cNvGrpSpPr/>
        <p:nvPr/>
      </p:nvGrpSpPr>
      <p:grpSpPr>
        <a:xfrm>
          <a:off x="0" y="0"/>
          <a:ext cx="0" cy="0"/>
          <a:chOff x="0" y="0"/>
          <a:chExt cx="0" cy="0"/>
        </a:xfrm>
      </p:grpSpPr>
      <p:sp>
        <p:nvSpPr>
          <p:cNvPr id="2343" name="Google Shape;2343;ge379290693_1_0"/>
          <p:cNvSpPr txBox="1">
            <a:spLocks noGrp="1"/>
          </p:cNvSpPr>
          <p:nvPr>
            <p:ph type="subTitle" idx="1"/>
          </p:nvPr>
        </p:nvSpPr>
        <p:spPr>
          <a:xfrm>
            <a:off x="720000" y="104100"/>
            <a:ext cx="7704000" cy="265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latin typeface="Times New Roman" panose="02020603050405020304" pitchFamily="18" charset="0"/>
                <a:cs typeface="Times New Roman" panose="02020603050405020304" pitchFamily="18" charset="0"/>
              </a:rPr>
              <a:t>Implementation:</a:t>
            </a:r>
            <a:endParaRPr sz="2000" b="1" dirty="0">
              <a:latin typeface="Times New Roman" panose="02020603050405020304" pitchFamily="18" charset="0"/>
              <a:cs typeface="Times New Roman" panose="02020603050405020304" pitchFamily="18" charset="0"/>
            </a:endParaRPr>
          </a:p>
        </p:txBody>
      </p:sp>
      <p:sp>
        <p:nvSpPr>
          <p:cNvPr id="2344" name="Google Shape;2344;ge379290693_1_0"/>
          <p:cNvSpPr txBox="1">
            <a:spLocks noGrp="1"/>
          </p:cNvSpPr>
          <p:nvPr>
            <p:ph type="ctrTitle"/>
          </p:nvPr>
        </p:nvSpPr>
        <p:spPr>
          <a:xfrm>
            <a:off x="736646" y="525425"/>
            <a:ext cx="7672500" cy="577800"/>
          </a:xfrm>
          <a:prstGeom prst="rect">
            <a:avLst/>
          </a:prstGeom>
        </p:spPr>
        <p:txBody>
          <a:bodyPr spcFirstLastPara="1" wrap="square" lIns="91425" tIns="91425" rIns="91425" bIns="91425" anchor="ctr" anchorCtr="0">
            <a:noAutofit/>
          </a:bodyPr>
          <a:lstStyle/>
          <a:p>
            <a:pPr lvl="0">
              <a:buClr>
                <a:srgbClr val="000000"/>
              </a:buClr>
            </a:pPr>
            <a:r>
              <a:rPr lang="en" sz="3600" b="1" dirty="0">
                <a:solidFill>
                  <a:srgbClr val="073763"/>
                </a:solidFill>
                <a:latin typeface="Times New Roman" panose="02020603050405020304" pitchFamily="18" charset="0"/>
                <a:cs typeface="Times New Roman" panose="02020603050405020304" pitchFamily="18" charset="0"/>
              </a:rPr>
              <a:t>Minimum Spanning Tree Traversal Algorithm </a:t>
            </a: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(Cont’d)</a:t>
            </a:r>
            <a:endParaRPr dirty="0"/>
          </a:p>
        </p:txBody>
      </p:sp>
      <p:pic>
        <p:nvPicPr>
          <p:cNvPr id="2345" name="Google Shape;2345;ge379290693_1_0"/>
          <p:cNvPicPr preferRelativeResize="0"/>
          <p:nvPr/>
        </p:nvPicPr>
        <p:blipFill>
          <a:blip r:embed="rId3">
            <a:alphaModFix/>
          </a:blip>
          <a:stretch>
            <a:fillRect/>
          </a:stretch>
        </p:blipFill>
        <p:spPr>
          <a:xfrm>
            <a:off x="1055460" y="1601330"/>
            <a:ext cx="7456080" cy="327027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1" name="Google Shape;2351;ge379290693_1_6"/>
          <p:cNvSpPr txBox="1">
            <a:spLocks noGrp="1"/>
          </p:cNvSpPr>
          <p:nvPr>
            <p:ph type="ctrTitle"/>
          </p:nvPr>
        </p:nvSpPr>
        <p:spPr>
          <a:xfrm>
            <a:off x="735750" y="897900"/>
            <a:ext cx="7672500" cy="577800"/>
          </a:xfrm>
          <a:prstGeom prst="rect">
            <a:avLst/>
          </a:prstGeom>
        </p:spPr>
        <p:txBody>
          <a:bodyPr spcFirstLastPara="1" wrap="square" lIns="91425" tIns="91425" rIns="91425" bIns="91425" anchor="ctr" anchorCtr="0">
            <a:noAutofit/>
          </a:bodyPr>
          <a:lstStyle/>
          <a:p>
            <a:pPr lvl="0"/>
            <a:r>
              <a:rPr lang="en" sz="3600" b="1" dirty="0">
                <a:solidFill>
                  <a:srgbClr val="073763"/>
                </a:solidFill>
                <a:latin typeface="Times New Roman" panose="02020603050405020304" pitchFamily="18" charset="0"/>
                <a:cs typeface="Times New Roman" panose="02020603050405020304" pitchFamily="18" charset="0"/>
              </a:rPr>
              <a:t>Minimum Spanning Tree Traversal Algorithm </a:t>
            </a: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(Cont’d)</a:t>
            </a:r>
            <a:endParaRPr sz="1800" b="1" u="sng" dirty="0">
              <a:latin typeface="Open Sans"/>
              <a:ea typeface="Open Sans"/>
              <a:cs typeface="Open Sans"/>
              <a:sym typeface="Open Sans"/>
            </a:endParaRPr>
          </a:p>
          <a:p>
            <a:pPr marL="0" lvl="0" indent="0" algn="l" rtl="0">
              <a:spcBef>
                <a:spcPts val="0"/>
              </a:spcBef>
              <a:spcAft>
                <a:spcPts val="0"/>
              </a:spcAft>
              <a:buNone/>
            </a:pPr>
            <a:r>
              <a:rPr lang="en" sz="2000" b="1" dirty="0">
                <a:latin typeface="Times New Roman" panose="02020603050405020304" pitchFamily="18" charset="0"/>
                <a:ea typeface="Open Sans"/>
                <a:cs typeface="Times New Roman" panose="02020603050405020304" pitchFamily="18" charset="0"/>
                <a:sym typeface="Open Sans"/>
              </a:rPr>
              <a:t>Implementation:</a:t>
            </a:r>
            <a:endParaRPr sz="2000" b="1" dirty="0">
              <a:latin typeface="Times New Roman" panose="02020603050405020304" pitchFamily="18" charset="0"/>
              <a:ea typeface="Open Sans"/>
              <a:cs typeface="Times New Roman" panose="02020603050405020304" pitchFamily="18" charset="0"/>
              <a:sym typeface="Open Sans"/>
            </a:endParaRPr>
          </a:p>
          <a:p>
            <a:pPr marL="0" lvl="0" indent="0" algn="ctr" rtl="0">
              <a:spcBef>
                <a:spcPts val="0"/>
              </a:spcBef>
              <a:spcAft>
                <a:spcPts val="0"/>
              </a:spcAft>
              <a:buNone/>
            </a:pPr>
            <a:endParaRPr dirty="0"/>
          </a:p>
        </p:txBody>
      </p:sp>
      <p:pic>
        <p:nvPicPr>
          <p:cNvPr id="2352" name="Google Shape;2352;ge379290693_1_6"/>
          <p:cNvPicPr preferRelativeResize="0"/>
          <p:nvPr/>
        </p:nvPicPr>
        <p:blipFill>
          <a:blip r:embed="rId3">
            <a:alphaModFix/>
          </a:blip>
          <a:stretch>
            <a:fillRect/>
          </a:stretch>
        </p:blipFill>
        <p:spPr>
          <a:xfrm>
            <a:off x="735750" y="1729300"/>
            <a:ext cx="8006351" cy="27175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ge3792907c7_0_151"/>
          <p:cNvSpPr txBox="1">
            <a:spLocks noGrp="1"/>
          </p:cNvSpPr>
          <p:nvPr>
            <p:ph type="ctrTitle"/>
          </p:nvPr>
        </p:nvSpPr>
        <p:spPr>
          <a:xfrm>
            <a:off x="2656160" y="2355476"/>
            <a:ext cx="3852000" cy="1551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sz="3600" b="1" dirty="0">
                <a:latin typeface="Times New Roman" panose="02020603050405020304" pitchFamily="18" charset="0"/>
                <a:cs typeface="Times New Roman" panose="02020603050405020304" pitchFamily="18" charset="0"/>
              </a:rPr>
              <a:t>Discussion and Conclusion</a:t>
            </a:r>
            <a:endParaRPr sz="3600" b="1" dirty="0">
              <a:latin typeface="Times New Roman" panose="02020603050405020304" pitchFamily="18" charset="0"/>
              <a:cs typeface="Times New Roman" panose="02020603050405020304" pitchFamily="18" charset="0"/>
            </a:endParaRPr>
          </a:p>
        </p:txBody>
      </p:sp>
      <p:pic>
        <p:nvPicPr>
          <p:cNvPr id="2358" name="Google Shape;2358;ge3792907c7_0_151"/>
          <p:cNvPicPr preferRelativeResize="0"/>
          <p:nvPr/>
        </p:nvPicPr>
        <p:blipFill rotWithShape="1">
          <a:blip r:embed="rId3">
            <a:alphaModFix/>
          </a:blip>
          <a:srcRect b="37217"/>
          <a:stretch/>
        </p:blipFill>
        <p:spPr>
          <a:xfrm>
            <a:off x="2099200" y="-98850"/>
            <a:ext cx="4800150" cy="2563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4"/>
          <p:cNvSpPr txBox="1">
            <a:spLocks noGrp="1"/>
          </p:cNvSpPr>
          <p:nvPr>
            <p:ph type="ctrTitle" idx="6"/>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sz="4400" b="1" dirty="0">
                <a:latin typeface="Times New Roman" panose="02020603050405020304" pitchFamily="18" charset="0"/>
                <a:cs typeface="Times New Roman" panose="02020603050405020304" pitchFamily="18" charset="0"/>
              </a:rPr>
              <a:t>Preparation</a:t>
            </a:r>
            <a:endParaRPr sz="4400" b="1" dirty="0">
              <a:latin typeface="Times New Roman" panose="02020603050405020304" pitchFamily="18" charset="0"/>
              <a:cs typeface="Times New Roman" panose="02020603050405020304" pitchFamily="18" charset="0"/>
            </a:endParaRPr>
          </a:p>
        </p:txBody>
      </p:sp>
      <p:sp>
        <p:nvSpPr>
          <p:cNvPr id="2077" name="Google Shape;2077;p4"/>
          <p:cNvSpPr txBox="1">
            <a:spLocks noGrp="1"/>
          </p:cNvSpPr>
          <p:nvPr>
            <p:ph type="title"/>
          </p:nvPr>
        </p:nvSpPr>
        <p:spPr>
          <a:xfrm>
            <a:off x="699680" y="2544378"/>
            <a:ext cx="2336400" cy="892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sz="1800" b="1" dirty="0">
                <a:latin typeface="Times New Roman" panose="02020603050405020304" pitchFamily="18" charset="0"/>
                <a:cs typeface="Times New Roman" panose="02020603050405020304" pitchFamily="18" charset="0"/>
              </a:rPr>
              <a:t>Complete Symmetric/</a:t>
            </a:r>
            <a:br>
              <a:rPr lang="en" sz="1800" b="1" dirty="0">
                <a:latin typeface="Times New Roman" panose="02020603050405020304" pitchFamily="18" charset="0"/>
                <a:cs typeface="Times New Roman" panose="02020603050405020304" pitchFamily="18" charset="0"/>
              </a:rPr>
            </a:br>
            <a:r>
              <a:rPr lang="en" sz="1800" b="1" dirty="0">
                <a:latin typeface="Times New Roman" panose="02020603050405020304" pitchFamily="18" charset="0"/>
                <a:cs typeface="Times New Roman" panose="02020603050405020304" pitchFamily="18" charset="0"/>
              </a:rPr>
              <a:t>Undirected graph</a:t>
            </a:r>
            <a:endParaRPr sz="1800" b="1" dirty="0">
              <a:latin typeface="Times New Roman" panose="02020603050405020304" pitchFamily="18" charset="0"/>
              <a:cs typeface="Times New Roman" panose="02020603050405020304" pitchFamily="18" charset="0"/>
            </a:endParaRPr>
          </a:p>
        </p:txBody>
      </p:sp>
      <p:sp>
        <p:nvSpPr>
          <p:cNvPr id="2078" name="Google Shape;2078;p4"/>
          <p:cNvSpPr txBox="1">
            <a:spLocks noGrp="1"/>
          </p:cNvSpPr>
          <p:nvPr>
            <p:ph type="subTitle" idx="1"/>
          </p:nvPr>
        </p:nvSpPr>
        <p:spPr>
          <a:xfrm>
            <a:off x="299848" y="3426185"/>
            <a:ext cx="2683800" cy="892500"/>
          </a:xfrm>
          <a:prstGeom prst="rect">
            <a:avLst/>
          </a:prstGeom>
          <a:noFill/>
          <a:ln>
            <a:noFill/>
          </a:ln>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SzPts val="1400"/>
              <a:buChar char="-"/>
            </a:pPr>
            <a:r>
              <a:rPr lang="en" sz="1600" dirty="0">
                <a:latin typeface="Times New Roman" panose="02020603050405020304" pitchFamily="18" charset="0"/>
                <a:cs typeface="Times New Roman" panose="02020603050405020304" pitchFamily="18" charset="0"/>
              </a:rPr>
              <a:t>Distance between two cities is the same in each opposite direction</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600" dirty="0">
              <a:latin typeface="Times New Roman" panose="02020603050405020304" pitchFamily="18" charset="0"/>
              <a:cs typeface="Times New Roman" panose="02020603050405020304" pitchFamily="18" charset="0"/>
            </a:endParaRPr>
          </a:p>
        </p:txBody>
      </p:sp>
      <p:sp>
        <p:nvSpPr>
          <p:cNvPr id="2079" name="Google Shape;2079;p4"/>
          <p:cNvSpPr txBox="1">
            <a:spLocks noGrp="1"/>
          </p:cNvSpPr>
          <p:nvPr>
            <p:ph type="title" idx="2"/>
          </p:nvPr>
        </p:nvSpPr>
        <p:spPr>
          <a:xfrm>
            <a:off x="3403800" y="2555736"/>
            <a:ext cx="2336400" cy="892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dirty="0">
                <a:latin typeface="Times New Roman" panose="02020603050405020304" pitchFamily="18" charset="0"/>
                <a:cs typeface="Times New Roman" panose="02020603050405020304" pitchFamily="18" charset="0"/>
              </a:rPr>
              <a:t>City and Tour representation</a:t>
            </a:r>
            <a:endParaRPr sz="1800" b="1" dirty="0">
              <a:latin typeface="Times New Roman" panose="02020603050405020304" pitchFamily="18" charset="0"/>
              <a:cs typeface="Times New Roman" panose="02020603050405020304" pitchFamily="18" charset="0"/>
            </a:endParaRPr>
          </a:p>
        </p:txBody>
      </p:sp>
      <p:sp>
        <p:nvSpPr>
          <p:cNvPr id="2080" name="Google Shape;2080;p4"/>
          <p:cNvSpPr txBox="1">
            <a:spLocks noGrp="1"/>
          </p:cNvSpPr>
          <p:nvPr>
            <p:ph type="title" idx="4"/>
          </p:nvPr>
        </p:nvSpPr>
        <p:spPr>
          <a:xfrm>
            <a:off x="6440750" y="2586200"/>
            <a:ext cx="2044500" cy="892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sz="1800" b="1" dirty="0">
                <a:latin typeface="Times New Roman" panose="02020603050405020304" pitchFamily="18" charset="0"/>
                <a:cs typeface="Times New Roman" panose="02020603050405020304" pitchFamily="18" charset="0"/>
              </a:rPr>
              <a:t>Exact Solution</a:t>
            </a:r>
            <a:endParaRPr sz="1800" b="1" dirty="0">
              <a:latin typeface="Times New Roman" panose="02020603050405020304" pitchFamily="18" charset="0"/>
              <a:cs typeface="Times New Roman" panose="02020603050405020304" pitchFamily="18" charset="0"/>
            </a:endParaRPr>
          </a:p>
        </p:txBody>
      </p:sp>
      <p:pic>
        <p:nvPicPr>
          <p:cNvPr id="2081" name="Google Shape;2081;p4"/>
          <p:cNvPicPr preferRelativeResize="0"/>
          <p:nvPr/>
        </p:nvPicPr>
        <p:blipFill rotWithShape="1">
          <a:blip r:embed="rId3">
            <a:alphaModFix amt="47000"/>
          </a:blip>
          <a:srcRect/>
          <a:stretch/>
        </p:blipFill>
        <p:spPr>
          <a:xfrm>
            <a:off x="1203100" y="1396572"/>
            <a:ext cx="1370198" cy="1131135"/>
          </a:xfrm>
          <a:prstGeom prst="rect">
            <a:avLst/>
          </a:prstGeom>
          <a:noFill/>
          <a:ln>
            <a:noFill/>
          </a:ln>
        </p:spPr>
      </p:pic>
      <p:pic>
        <p:nvPicPr>
          <p:cNvPr id="2082" name="Google Shape;2082;p4"/>
          <p:cNvPicPr preferRelativeResize="0"/>
          <p:nvPr/>
        </p:nvPicPr>
        <p:blipFill rotWithShape="1">
          <a:blip r:embed="rId3">
            <a:alphaModFix amt="47000"/>
          </a:blip>
          <a:srcRect/>
          <a:stretch/>
        </p:blipFill>
        <p:spPr>
          <a:xfrm>
            <a:off x="3846260" y="1396572"/>
            <a:ext cx="1370198" cy="1131135"/>
          </a:xfrm>
          <a:prstGeom prst="rect">
            <a:avLst/>
          </a:prstGeom>
          <a:noFill/>
          <a:ln>
            <a:noFill/>
          </a:ln>
        </p:spPr>
      </p:pic>
      <p:pic>
        <p:nvPicPr>
          <p:cNvPr id="2083" name="Google Shape;2083;p4"/>
          <p:cNvPicPr preferRelativeResize="0"/>
          <p:nvPr/>
        </p:nvPicPr>
        <p:blipFill rotWithShape="1">
          <a:blip r:embed="rId3">
            <a:alphaModFix amt="47000"/>
          </a:blip>
          <a:srcRect/>
          <a:stretch/>
        </p:blipFill>
        <p:spPr>
          <a:xfrm>
            <a:off x="6733466" y="1440615"/>
            <a:ext cx="1370198" cy="1131135"/>
          </a:xfrm>
          <a:prstGeom prst="rect">
            <a:avLst/>
          </a:prstGeom>
          <a:noFill/>
          <a:ln>
            <a:noFill/>
          </a:ln>
        </p:spPr>
      </p:pic>
      <p:grpSp>
        <p:nvGrpSpPr>
          <p:cNvPr id="2084" name="Google Shape;2084;p4"/>
          <p:cNvGrpSpPr/>
          <p:nvPr/>
        </p:nvGrpSpPr>
        <p:grpSpPr>
          <a:xfrm>
            <a:off x="1574049" y="1593922"/>
            <a:ext cx="481342" cy="656569"/>
            <a:chOff x="2573298" y="1369091"/>
            <a:chExt cx="578745" cy="789430"/>
          </a:xfrm>
        </p:grpSpPr>
        <p:sp>
          <p:nvSpPr>
            <p:cNvPr id="2085" name="Google Shape;2085;p4"/>
            <p:cNvSpPr/>
            <p:nvPr/>
          </p:nvSpPr>
          <p:spPr>
            <a:xfrm>
              <a:off x="2573298" y="1369091"/>
              <a:ext cx="563837" cy="179725"/>
            </a:xfrm>
            <a:custGeom>
              <a:avLst/>
              <a:gdLst/>
              <a:ahLst/>
              <a:cxnLst/>
              <a:rect l="l" t="t" r="r" b="b"/>
              <a:pathLst>
                <a:path w="12254" h="3906" extrusionOk="0">
                  <a:moveTo>
                    <a:pt x="5952" y="0"/>
                  </a:moveTo>
                  <a:cubicBezTo>
                    <a:pt x="3916" y="0"/>
                    <a:pt x="1890" y="725"/>
                    <a:pt x="277" y="2145"/>
                  </a:cubicBezTo>
                  <a:cubicBezTo>
                    <a:pt x="127" y="2281"/>
                    <a:pt x="37" y="2476"/>
                    <a:pt x="22" y="2687"/>
                  </a:cubicBezTo>
                  <a:cubicBezTo>
                    <a:pt x="1" y="3149"/>
                    <a:pt x="382" y="3471"/>
                    <a:pt x="783" y="3471"/>
                  </a:cubicBezTo>
                  <a:cubicBezTo>
                    <a:pt x="957" y="3471"/>
                    <a:pt x="1135" y="3410"/>
                    <a:pt x="1285" y="3274"/>
                  </a:cubicBezTo>
                  <a:lnTo>
                    <a:pt x="1270" y="3274"/>
                  </a:lnTo>
                  <a:cubicBezTo>
                    <a:pt x="2098" y="2536"/>
                    <a:pt x="3091" y="2010"/>
                    <a:pt x="4159" y="1739"/>
                  </a:cubicBezTo>
                  <a:cubicBezTo>
                    <a:pt x="4437" y="1642"/>
                    <a:pt x="4368" y="1249"/>
                    <a:pt x="4107" y="1249"/>
                  </a:cubicBezTo>
                  <a:cubicBezTo>
                    <a:pt x="4086" y="1249"/>
                    <a:pt x="4063" y="1252"/>
                    <a:pt x="4039" y="1258"/>
                  </a:cubicBezTo>
                  <a:cubicBezTo>
                    <a:pt x="2895" y="1543"/>
                    <a:pt x="1827" y="2100"/>
                    <a:pt x="939" y="2898"/>
                  </a:cubicBezTo>
                  <a:cubicBezTo>
                    <a:pt x="889" y="2944"/>
                    <a:pt x="829" y="2964"/>
                    <a:pt x="772" y="2964"/>
                  </a:cubicBezTo>
                  <a:cubicBezTo>
                    <a:pt x="641" y="2964"/>
                    <a:pt x="518" y="2859"/>
                    <a:pt x="518" y="2702"/>
                  </a:cubicBezTo>
                  <a:cubicBezTo>
                    <a:pt x="518" y="2642"/>
                    <a:pt x="548" y="2567"/>
                    <a:pt x="608" y="2536"/>
                  </a:cubicBezTo>
                  <a:cubicBezTo>
                    <a:pt x="2129" y="1191"/>
                    <a:pt x="4038" y="511"/>
                    <a:pt x="5954" y="511"/>
                  </a:cubicBezTo>
                  <a:cubicBezTo>
                    <a:pt x="7638" y="511"/>
                    <a:pt x="9328" y="1037"/>
                    <a:pt x="10764" y="2100"/>
                  </a:cubicBezTo>
                  <a:cubicBezTo>
                    <a:pt x="10806" y="2135"/>
                    <a:pt x="10860" y="2153"/>
                    <a:pt x="10915" y="2153"/>
                  </a:cubicBezTo>
                  <a:cubicBezTo>
                    <a:pt x="10980" y="2153"/>
                    <a:pt x="11046" y="2127"/>
                    <a:pt x="11095" y="2070"/>
                  </a:cubicBezTo>
                  <a:cubicBezTo>
                    <a:pt x="11140" y="2025"/>
                    <a:pt x="11155" y="1950"/>
                    <a:pt x="11155" y="1890"/>
                  </a:cubicBezTo>
                  <a:lnTo>
                    <a:pt x="11140" y="1378"/>
                  </a:lnTo>
                  <a:cubicBezTo>
                    <a:pt x="11140" y="1303"/>
                    <a:pt x="11155" y="1243"/>
                    <a:pt x="11216" y="1197"/>
                  </a:cubicBezTo>
                  <a:cubicBezTo>
                    <a:pt x="11246" y="1137"/>
                    <a:pt x="11321" y="1107"/>
                    <a:pt x="11381" y="1107"/>
                  </a:cubicBezTo>
                  <a:cubicBezTo>
                    <a:pt x="11517" y="1107"/>
                    <a:pt x="11637" y="1212"/>
                    <a:pt x="11652" y="1348"/>
                  </a:cubicBezTo>
                  <a:lnTo>
                    <a:pt x="11712" y="3078"/>
                  </a:lnTo>
                  <a:cubicBezTo>
                    <a:pt x="11712" y="3138"/>
                    <a:pt x="11682" y="3214"/>
                    <a:pt x="11637" y="3259"/>
                  </a:cubicBezTo>
                  <a:cubicBezTo>
                    <a:pt x="11592" y="3319"/>
                    <a:pt x="11532" y="3349"/>
                    <a:pt x="11471" y="3349"/>
                  </a:cubicBezTo>
                  <a:lnTo>
                    <a:pt x="9741" y="3409"/>
                  </a:lnTo>
                  <a:cubicBezTo>
                    <a:pt x="9621" y="3409"/>
                    <a:pt x="9515" y="3319"/>
                    <a:pt x="9485" y="3214"/>
                  </a:cubicBezTo>
                  <a:cubicBezTo>
                    <a:pt x="9485" y="3199"/>
                    <a:pt x="9485" y="3183"/>
                    <a:pt x="9485" y="3168"/>
                  </a:cubicBezTo>
                  <a:cubicBezTo>
                    <a:pt x="9485" y="3018"/>
                    <a:pt x="9591" y="2913"/>
                    <a:pt x="9726" y="2898"/>
                  </a:cubicBezTo>
                  <a:lnTo>
                    <a:pt x="10223" y="2883"/>
                  </a:lnTo>
                  <a:cubicBezTo>
                    <a:pt x="10448" y="2867"/>
                    <a:pt x="10539" y="2567"/>
                    <a:pt x="10358" y="2431"/>
                  </a:cubicBezTo>
                  <a:cubicBezTo>
                    <a:pt x="9079" y="1513"/>
                    <a:pt x="7529" y="1002"/>
                    <a:pt x="5965" y="1002"/>
                  </a:cubicBezTo>
                  <a:cubicBezTo>
                    <a:pt x="5694" y="1002"/>
                    <a:pt x="5438" y="1017"/>
                    <a:pt x="5182" y="1047"/>
                  </a:cubicBezTo>
                  <a:cubicBezTo>
                    <a:pt x="4865" y="1076"/>
                    <a:pt x="4893" y="1546"/>
                    <a:pt x="5187" y="1546"/>
                  </a:cubicBezTo>
                  <a:cubicBezTo>
                    <a:pt x="5200" y="1546"/>
                    <a:pt x="5213" y="1545"/>
                    <a:pt x="5227" y="1543"/>
                  </a:cubicBezTo>
                  <a:cubicBezTo>
                    <a:pt x="5468" y="1528"/>
                    <a:pt x="5709" y="1513"/>
                    <a:pt x="5965" y="1513"/>
                  </a:cubicBezTo>
                  <a:cubicBezTo>
                    <a:pt x="5992" y="1513"/>
                    <a:pt x="6018" y="1513"/>
                    <a:pt x="6045" y="1513"/>
                  </a:cubicBezTo>
                  <a:cubicBezTo>
                    <a:pt x="7251" y="1513"/>
                    <a:pt x="8426" y="1843"/>
                    <a:pt x="9485" y="2446"/>
                  </a:cubicBezTo>
                  <a:cubicBezTo>
                    <a:pt x="9184" y="2567"/>
                    <a:pt x="8989" y="2852"/>
                    <a:pt x="9004" y="3183"/>
                  </a:cubicBezTo>
                  <a:cubicBezTo>
                    <a:pt x="9004" y="3214"/>
                    <a:pt x="9004" y="3259"/>
                    <a:pt x="9019" y="3304"/>
                  </a:cubicBezTo>
                  <a:cubicBezTo>
                    <a:pt x="9094" y="3650"/>
                    <a:pt x="9395" y="3906"/>
                    <a:pt x="9756" y="3906"/>
                  </a:cubicBezTo>
                  <a:lnTo>
                    <a:pt x="9786" y="3906"/>
                  </a:lnTo>
                  <a:lnTo>
                    <a:pt x="11502" y="3845"/>
                  </a:lnTo>
                  <a:cubicBezTo>
                    <a:pt x="11923" y="3830"/>
                    <a:pt x="12254" y="3469"/>
                    <a:pt x="12239" y="3063"/>
                  </a:cubicBezTo>
                  <a:lnTo>
                    <a:pt x="12164" y="1333"/>
                  </a:lnTo>
                  <a:cubicBezTo>
                    <a:pt x="12149" y="849"/>
                    <a:pt x="11785" y="612"/>
                    <a:pt x="11418" y="612"/>
                  </a:cubicBezTo>
                  <a:cubicBezTo>
                    <a:pt x="11032" y="612"/>
                    <a:pt x="10643" y="876"/>
                    <a:pt x="10659" y="1393"/>
                  </a:cubicBezTo>
                  <a:lnTo>
                    <a:pt x="10659" y="1408"/>
                  </a:lnTo>
                  <a:cubicBezTo>
                    <a:pt x="9221" y="465"/>
                    <a:pt x="7583" y="0"/>
                    <a:pt x="59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4"/>
            <p:cNvSpPr/>
            <p:nvPr/>
          </p:nvSpPr>
          <p:spPr>
            <a:xfrm>
              <a:off x="2573574" y="1979348"/>
              <a:ext cx="578469" cy="179173"/>
            </a:xfrm>
            <a:custGeom>
              <a:avLst/>
              <a:gdLst/>
              <a:ahLst/>
              <a:cxnLst/>
              <a:rect l="l" t="t" r="r" b="b"/>
              <a:pathLst>
                <a:path w="12572" h="3894" extrusionOk="0">
                  <a:moveTo>
                    <a:pt x="2498" y="1"/>
                  </a:moveTo>
                  <a:cubicBezTo>
                    <a:pt x="2488" y="1"/>
                    <a:pt x="2478" y="1"/>
                    <a:pt x="2468" y="1"/>
                  </a:cubicBezTo>
                  <a:lnTo>
                    <a:pt x="738" y="61"/>
                  </a:lnTo>
                  <a:cubicBezTo>
                    <a:pt x="316" y="76"/>
                    <a:pt x="1" y="422"/>
                    <a:pt x="16" y="844"/>
                  </a:cubicBezTo>
                  <a:lnTo>
                    <a:pt x="76" y="2559"/>
                  </a:lnTo>
                  <a:cubicBezTo>
                    <a:pt x="90" y="3050"/>
                    <a:pt x="455" y="3287"/>
                    <a:pt x="821" y="3287"/>
                  </a:cubicBezTo>
                  <a:cubicBezTo>
                    <a:pt x="1207" y="3287"/>
                    <a:pt x="1596" y="3023"/>
                    <a:pt x="1580" y="2514"/>
                  </a:cubicBezTo>
                  <a:lnTo>
                    <a:pt x="1580" y="2499"/>
                  </a:lnTo>
                  <a:cubicBezTo>
                    <a:pt x="2993" y="3415"/>
                    <a:pt x="4625" y="3894"/>
                    <a:pt x="6285" y="3894"/>
                  </a:cubicBezTo>
                  <a:cubicBezTo>
                    <a:pt x="6888" y="3894"/>
                    <a:pt x="7494" y="3831"/>
                    <a:pt x="8095" y="3702"/>
                  </a:cubicBezTo>
                  <a:cubicBezTo>
                    <a:pt x="8231" y="3687"/>
                    <a:pt x="8366" y="3642"/>
                    <a:pt x="8516" y="3612"/>
                  </a:cubicBezTo>
                  <a:cubicBezTo>
                    <a:pt x="8923" y="3492"/>
                    <a:pt x="9329" y="3356"/>
                    <a:pt x="9720" y="3191"/>
                  </a:cubicBezTo>
                  <a:cubicBezTo>
                    <a:pt x="9954" y="3053"/>
                    <a:pt x="9836" y="2715"/>
                    <a:pt x="9596" y="2715"/>
                  </a:cubicBezTo>
                  <a:cubicBezTo>
                    <a:pt x="9573" y="2715"/>
                    <a:pt x="9549" y="2718"/>
                    <a:pt x="9525" y="2724"/>
                  </a:cubicBezTo>
                  <a:cubicBezTo>
                    <a:pt x="9163" y="2890"/>
                    <a:pt x="8787" y="3010"/>
                    <a:pt x="8396" y="3116"/>
                  </a:cubicBezTo>
                  <a:cubicBezTo>
                    <a:pt x="8261" y="3161"/>
                    <a:pt x="8125" y="3191"/>
                    <a:pt x="8005" y="3221"/>
                  </a:cubicBezTo>
                  <a:cubicBezTo>
                    <a:pt x="7448" y="3341"/>
                    <a:pt x="6876" y="3402"/>
                    <a:pt x="6305" y="3402"/>
                  </a:cubicBezTo>
                  <a:cubicBezTo>
                    <a:pt x="4574" y="3402"/>
                    <a:pt x="2874" y="2845"/>
                    <a:pt x="1490" y="1807"/>
                  </a:cubicBezTo>
                  <a:cubicBezTo>
                    <a:pt x="1445" y="1774"/>
                    <a:pt x="1391" y="1758"/>
                    <a:pt x="1338" y="1758"/>
                  </a:cubicBezTo>
                  <a:cubicBezTo>
                    <a:pt x="1269" y="1758"/>
                    <a:pt x="1202" y="1785"/>
                    <a:pt x="1159" y="1837"/>
                  </a:cubicBezTo>
                  <a:cubicBezTo>
                    <a:pt x="1114" y="1882"/>
                    <a:pt x="1084" y="1957"/>
                    <a:pt x="1084" y="2017"/>
                  </a:cubicBezTo>
                  <a:lnTo>
                    <a:pt x="1099" y="2529"/>
                  </a:lnTo>
                  <a:cubicBezTo>
                    <a:pt x="1114" y="2589"/>
                    <a:pt x="1084" y="2664"/>
                    <a:pt x="1039" y="2709"/>
                  </a:cubicBezTo>
                  <a:cubicBezTo>
                    <a:pt x="994" y="2770"/>
                    <a:pt x="933" y="2800"/>
                    <a:pt x="858" y="2800"/>
                  </a:cubicBezTo>
                  <a:cubicBezTo>
                    <a:pt x="723" y="2800"/>
                    <a:pt x="602" y="2694"/>
                    <a:pt x="602" y="2559"/>
                  </a:cubicBezTo>
                  <a:lnTo>
                    <a:pt x="542" y="829"/>
                  </a:lnTo>
                  <a:cubicBezTo>
                    <a:pt x="542" y="768"/>
                    <a:pt x="557" y="693"/>
                    <a:pt x="602" y="648"/>
                  </a:cubicBezTo>
                  <a:cubicBezTo>
                    <a:pt x="647" y="588"/>
                    <a:pt x="708" y="558"/>
                    <a:pt x="783" y="558"/>
                  </a:cubicBezTo>
                  <a:lnTo>
                    <a:pt x="2498" y="498"/>
                  </a:lnTo>
                  <a:cubicBezTo>
                    <a:pt x="2618" y="498"/>
                    <a:pt x="2739" y="573"/>
                    <a:pt x="2754" y="693"/>
                  </a:cubicBezTo>
                  <a:cubicBezTo>
                    <a:pt x="2754" y="708"/>
                    <a:pt x="2754" y="723"/>
                    <a:pt x="2754" y="738"/>
                  </a:cubicBezTo>
                  <a:cubicBezTo>
                    <a:pt x="2769" y="874"/>
                    <a:pt x="2664" y="994"/>
                    <a:pt x="2513" y="1009"/>
                  </a:cubicBezTo>
                  <a:lnTo>
                    <a:pt x="2032" y="1024"/>
                  </a:lnTo>
                  <a:cubicBezTo>
                    <a:pt x="1791" y="1024"/>
                    <a:pt x="1701" y="1340"/>
                    <a:pt x="1896" y="1476"/>
                  </a:cubicBezTo>
                  <a:cubicBezTo>
                    <a:pt x="3212" y="2418"/>
                    <a:pt x="4761" y="2895"/>
                    <a:pt x="6319" y="2895"/>
                  </a:cubicBezTo>
                  <a:cubicBezTo>
                    <a:pt x="7523" y="2895"/>
                    <a:pt x="8732" y="2610"/>
                    <a:pt x="9840" y="2032"/>
                  </a:cubicBezTo>
                  <a:lnTo>
                    <a:pt x="9961" y="1957"/>
                  </a:lnTo>
                  <a:cubicBezTo>
                    <a:pt x="10442" y="1686"/>
                    <a:pt x="10894" y="1370"/>
                    <a:pt x="11315" y="1009"/>
                  </a:cubicBezTo>
                  <a:cubicBezTo>
                    <a:pt x="11360" y="964"/>
                    <a:pt x="11420" y="942"/>
                    <a:pt x="11482" y="942"/>
                  </a:cubicBezTo>
                  <a:cubicBezTo>
                    <a:pt x="11544" y="942"/>
                    <a:pt x="11608" y="964"/>
                    <a:pt x="11661" y="1009"/>
                  </a:cubicBezTo>
                  <a:cubicBezTo>
                    <a:pt x="11706" y="1054"/>
                    <a:pt x="11736" y="1130"/>
                    <a:pt x="11736" y="1190"/>
                  </a:cubicBezTo>
                  <a:cubicBezTo>
                    <a:pt x="11736" y="1265"/>
                    <a:pt x="11706" y="1325"/>
                    <a:pt x="11646" y="1370"/>
                  </a:cubicBezTo>
                  <a:cubicBezTo>
                    <a:pt x="11330" y="1656"/>
                    <a:pt x="10969" y="1912"/>
                    <a:pt x="10608" y="2153"/>
                  </a:cubicBezTo>
                  <a:cubicBezTo>
                    <a:pt x="10359" y="2290"/>
                    <a:pt x="10501" y="2622"/>
                    <a:pt x="10728" y="2622"/>
                  </a:cubicBezTo>
                  <a:cubicBezTo>
                    <a:pt x="10776" y="2622"/>
                    <a:pt x="10827" y="2608"/>
                    <a:pt x="10879" y="2574"/>
                  </a:cubicBezTo>
                  <a:cubicBezTo>
                    <a:pt x="11270" y="2333"/>
                    <a:pt x="11631" y="2047"/>
                    <a:pt x="11992" y="1746"/>
                  </a:cubicBezTo>
                  <a:cubicBezTo>
                    <a:pt x="12572" y="1226"/>
                    <a:pt x="12082" y="417"/>
                    <a:pt x="11480" y="417"/>
                  </a:cubicBezTo>
                  <a:cubicBezTo>
                    <a:pt x="11316" y="417"/>
                    <a:pt x="11145" y="477"/>
                    <a:pt x="10984" y="618"/>
                  </a:cubicBezTo>
                  <a:lnTo>
                    <a:pt x="10954" y="633"/>
                  </a:lnTo>
                  <a:cubicBezTo>
                    <a:pt x="10578" y="964"/>
                    <a:pt x="10156" y="1265"/>
                    <a:pt x="9690" y="1521"/>
                  </a:cubicBezTo>
                  <a:lnTo>
                    <a:pt x="9585" y="1581"/>
                  </a:lnTo>
                  <a:cubicBezTo>
                    <a:pt x="8548" y="2118"/>
                    <a:pt x="7413" y="2385"/>
                    <a:pt x="6281" y="2385"/>
                  </a:cubicBezTo>
                  <a:cubicBezTo>
                    <a:pt x="5065" y="2385"/>
                    <a:pt x="3852" y="2076"/>
                    <a:pt x="2769" y="1461"/>
                  </a:cubicBezTo>
                  <a:cubicBezTo>
                    <a:pt x="3070" y="1340"/>
                    <a:pt x="3250" y="1039"/>
                    <a:pt x="3250" y="723"/>
                  </a:cubicBezTo>
                  <a:cubicBezTo>
                    <a:pt x="3235" y="678"/>
                    <a:pt x="3235" y="633"/>
                    <a:pt x="3235" y="603"/>
                  </a:cubicBezTo>
                  <a:cubicBezTo>
                    <a:pt x="3162" y="252"/>
                    <a:pt x="2847" y="1"/>
                    <a:pt x="249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4"/>
            <p:cNvSpPr/>
            <p:nvPr/>
          </p:nvSpPr>
          <p:spPr>
            <a:xfrm>
              <a:off x="2640718" y="1548826"/>
              <a:ext cx="457150" cy="429958"/>
            </a:xfrm>
            <a:custGeom>
              <a:avLst/>
              <a:gdLst/>
              <a:ahLst/>
              <a:cxnLst/>
              <a:rect l="l" t="t" r="r" b="b"/>
              <a:pathLst>
                <a:path w="11180" h="10515" extrusionOk="0">
                  <a:moveTo>
                    <a:pt x="5793" y="1731"/>
                  </a:moveTo>
                  <a:cubicBezTo>
                    <a:pt x="5883" y="1731"/>
                    <a:pt x="5959" y="1791"/>
                    <a:pt x="5989" y="1866"/>
                  </a:cubicBezTo>
                  <a:cubicBezTo>
                    <a:pt x="6230" y="2694"/>
                    <a:pt x="6230" y="3386"/>
                    <a:pt x="5974" y="4048"/>
                  </a:cubicBezTo>
                  <a:cubicBezTo>
                    <a:pt x="5944" y="4123"/>
                    <a:pt x="5959" y="4213"/>
                    <a:pt x="6004" y="4274"/>
                  </a:cubicBezTo>
                  <a:cubicBezTo>
                    <a:pt x="6049" y="4349"/>
                    <a:pt x="6124" y="4394"/>
                    <a:pt x="6215" y="4394"/>
                  </a:cubicBezTo>
                  <a:lnTo>
                    <a:pt x="8095" y="4394"/>
                  </a:lnTo>
                  <a:cubicBezTo>
                    <a:pt x="8100" y="4394"/>
                    <a:pt x="8105" y="4394"/>
                    <a:pt x="8110" y="4394"/>
                  </a:cubicBezTo>
                  <a:cubicBezTo>
                    <a:pt x="8441" y="4394"/>
                    <a:pt x="8436" y="4906"/>
                    <a:pt x="8095" y="4921"/>
                  </a:cubicBezTo>
                  <a:lnTo>
                    <a:pt x="7448" y="4921"/>
                  </a:lnTo>
                  <a:cubicBezTo>
                    <a:pt x="7435" y="4919"/>
                    <a:pt x="7421" y="4918"/>
                    <a:pt x="7409" y="4918"/>
                  </a:cubicBezTo>
                  <a:cubicBezTo>
                    <a:pt x="7096" y="4918"/>
                    <a:pt x="7100" y="5418"/>
                    <a:pt x="7421" y="5418"/>
                  </a:cubicBezTo>
                  <a:cubicBezTo>
                    <a:pt x="7430" y="5418"/>
                    <a:pt x="7439" y="5418"/>
                    <a:pt x="7448" y="5417"/>
                  </a:cubicBezTo>
                  <a:lnTo>
                    <a:pt x="7915" y="5417"/>
                  </a:lnTo>
                  <a:cubicBezTo>
                    <a:pt x="8261" y="5417"/>
                    <a:pt x="8261" y="5944"/>
                    <a:pt x="7915" y="5944"/>
                  </a:cubicBezTo>
                  <a:lnTo>
                    <a:pt x="7448" y="5944"/>
                  </a:lnTo>
                  <a:cubicBezTo>
                    <a:pt x="7439" y="5943"/>
                    <a:pt x="7429" y="5943"/>
                    <a:pt x="7420" y="5943"/>
                  </a:cubicBezTo>
                  <a:cubicBezTo>
                    <a:pt x="7096" y="5943"/>
                    <a:pt x="7096" y="6441"/>
                    <a:pt x="7420" y="6441"/>
                  </a:cubicBezTo>
                  <a:cubicBezTo>
                    <a:pt x="7429" y="6441"/>
                    <a:pt x="7439" y="6441"/>
                    <a:pt x="7448" y="6440"/>
                  </a:cubicBezTo>
                  <a:lnTo>
                    <a:pt x="7749" y="6440"/>
                  </a:lnTo>
                  <a:cubicBezTo>
                    <a:pt x="8095" y="6440"/>
                    <a:pt x="8095" y="6967"/>
                    <a:pt x="7749" y="6967"/>
                  </a:cubicBezTo>
                  <a:lnTo>
                    <a:pt x="7283" y="6967"/>
                  </a:lnTo>
                  <a:cubicBezTo>
                    <a:pt x="7273" y="6966"/>
                    <a:pt x="7264" y="6966"/>
                    <a:pt x="7256" y="6966"/>
                  </a:cubicBezTo>
                  <a:cubicBezTo>
                    <a:pt x="6931" y="6966"/>
                    <a:pt x="6931" y="7480"/>
                    <a:pt x="7256" y="7480"/>
                  </a:cubicBezTo>
                  <a:cubicBezTo>
                    <a:pt x="7264" y="7480"/>
                    <a:pt x="7273" y="7479"/>
                    <a:pt x="7283" y="7478"/>
                  </a:cubicBezTo>
                  <a:lnTo>
                    <a:pt x="7539" y="7478"/>
                  </a:lnTo>
                  <a:cubicBezTo>
                    <a:pt x="7885" y="7478"/>
                    <a:pt x="7885" y="8005"/>
                    <a:pt x="7539" y="8005"/>
                  </a:cubicBezTo>
                  <a:lnTo>
                    <a:pt x="4785" y="8005"/>
                  </a:lnTo>
                  <a:cubicBezTo>
                    <a:pt x="4695" y="8005"/>
                    <a:pt x="4620" y="7975"/>
                    <a:pt x="4544" y="7915"/>
                  </a:cubicBezTo>
                  <a:cubicBezTo>
                    <a:pt x="4289" y="7734"/>
                    <a:pt x="3988" y="7614"/>
                    <a:pt x="3672" y="7599"/>
                  </a:cubicBezTo>
                  <a:lnTo>
                    <a:pt x="3672" y="4650"/>
                  </a:lnTo>
                  <a:cubicBezTo>
                    <a:pt x="3912" y="4409"/>
                    <a:pt x="4168" y="4183"/>
                    <a:pt x="4454" y="3988"/>
                  </a:cubicBezTo>
                  <a:cubicBezTo>
                    <a:pt x="5071" y="3536"/>
                    <a:pt x="5658" y="3100"/>
                    <a:pt x="5598" y="1942"/>
                  </a:cubicBezTo>
                  <a:cubicBezTo>
                    <a:pt x="5583" y="1881"/>
                    <a:pt x="5613" y="1836"/>
                    <a:pt x="5643" y="1791"/>
                  </a:cubicBezTo>
                  <a:cubicBezTo>
                    <a:pt x="5688" y="1746"/>
                    <a:pt x="5733" y="1731"/>
                    <a:pt x="5793" y="1731"/>
                  </a:cubicBezTo>
                  <a:close/>
                  <a:moveTo>
                    <a:pt x="3175" y="4213"/>
                  </a:moveTo>
                  <a:lnTo>
                    <a:pt x="3175" y="4620"/>
                  </a:lnTo>
                  <a:lnTo>
                    <a:pt x="3175" y="7885"/>
                  </a:lnTo>
                  <a:lnTo>
                    <a:pt x="3175" y="8140"/>
                  </a:lnTo>
                  <a:lnTo>
                    <a:pt x="1460" y="8140"/>
                  </a:lnTo>
                  <a:cubicBezTo>
                    <a:pt x="828" y="7313"/>
                    <a:pt x="497" y="6305"/>
                    <a:pt x="497" y="5267"/>
                  </a:cubicBezTo>
                  <a:cubicBezTo>
                    <a:pt x="497" y="4906"/>
                    <a:pt x="542" y="4559"/>
                    <a:pt x="617" y="4213"/>
                  </a:cubicBezTo>
                  <a:close/>
                  <a:moveTo>
                    <a:pt x="5267" y="1"/>
                  </a:moveTo>
                  <a:cubicBezTo>
                    <a:pt x="2889" y="1"/>
                    <a:pt x="813" y="1595"/>
                    <a:pt x="181" y="3897"/>
                  </a:cubicBezTo>
                  <a:cubicBezTo>
                    <a:pt x="76" y="4334"/>
                    <a:pt x="16" y="4800"/>
                    <a:pt x="16" y="5252"/>
                  </a:cubicBezTo>
                  <a:cubicBezTo>
                    <a:pt x="1" y="6455"/>
                    <a:pt x="407" y="7599"/>
                    <a:pt x="1159" y="8532"/>
                  </a:cubicBezTo>
                  <a:cubicBezTo>
                    <a:pt x="2204" y="9843"/>
                    <a:pt x="3736" y="10515"/>
                    <a:pt x="5277" y="10515"/>
                  </a:cubicBezTo>
                  <a:cubicBezTo>
                    <a:pt x="6598" y="10515"/>
                    <a:pt x="7925" y="10020"/>
                    <a:pt x="8953" y="9013"/>
                  </a:cubicBezTo>
                  <a:cubicBezTo>
                    <a:pt x="11180" y="6831"/>
                    <a:pt x="11029" y="3190"/>
                    <a:pt x="8637" y="1204"/>
                  </a:cubicBezTo>
                  <a:cubicBezTo>
                    <a:pt x="8585" y="1165"/>
                    <a:pt x="8532" y="1148"/>
                    <a:pt x="8482" y="1148"/>
                  </a:cubicBezTo>
                  <a:cubicBezTo>
                    <a:pt x="8282" y="1148"/>
                    <a:pt x="8129" y="1412"/>
                    <a:pt x="8321" y="1580"/>
                  </a:cubicBezTo>
                  <a:cubicBezTo>
                    <a:pt x="10397" y="3326"/>
                    <a:pt x="10623" y="6455"/>
                    <a:pt x="8787" y="8456"/>
                  </a:cubicBezTo>
                  <a:cubicBezTo>
                    <a:pt x="7849" y="9495"/>
                    <a:pt x="6564" y="10019"/>
                    <a:pt x="5274" y="10019"/>
                  </a:cubicBezTo>
                  <a:cubicBezTo>
                    <a:pt x="4061" y="10019"/>
                    <a:pt x="2845" y="9555"/>
                    <a:pt x="1911" y="8622"/>
                  </a:cubicBezTo>
                  <a:lnTo>
                    <a:pt x="3431" y="8622"/>
                  </a:lnTo>
                  <a:cubicBezTo>
                    <a:pt x="3566" y="8622"/>
                    <a:pt x="3687" y="8517"/>
                    <a:pt x="3687" y="8381"/>
                  </a:cubicBezTo>
                  <a:lnTo>
                    <a:pt x="3687" y="8095"/>
                  </a:lnTo>
                  <a:cubicBezTo>
                    <a:pt x="3882" y="8110"/>
                    <a:pt x="4078" y="8186"/>
                    <a:pt x="4244" y="8306"/>
                  </a:cubicBezTo>
                  <a:cubicBezTo>
                    <a:pt x="4394" y="8426"/>
                    <a:pt x="4590" y="8486"/>
                    <a:pt x="4785" y="8501"/>
                  </a:cubicBezTo>
                  <a:lnTo>
                    <a:pt x="7539" y="8501"/>
                  </a:lnTo>
                  <a:cubicBezTo>
                    <a:pt x="8140" y="8486"/>
                    <a:pt x="8501" y="7839"/>
                    <a:pt x="8201" y="7328"/>
                  </a:cubicBezTo>
                  <a:cubicBezTo>
                    <a:pt x="8532" y="7087"/>
                    <a:pt x="8607" y="6621"/>
                    <a:pt x="8381" y="6275"/>
                  </a:cubicBezTo>
                  <a:cubicBezTo>
                    <a:pt x="8577" y="6139"/>
                    <a:pt x="8682" y="5914"/>
                    <a:pt x="8682" y="5673"/>
                  </a:cubicBezTo>
                  <a:cubicBezTo>
                    <a:pt x="8682" y="5522"/>
                    <a:pt x="8637" y="5372"/>
                    <a:pt x="8562" y="5252"/>
                  </a:cubicBezTo>
                  <a:cubicBezTo>
                    <a:pt x="9133" y="4800"/>
                    <a:pt x="8817" y="3882"/>
                    <a:pt x="8095" y="3882"/>
                  </a:cubicBezTo>
                  <a:lnTo>
                    <a:pt x="6561" y="3882"/>
                  </a:lnTo>
                  <a:cubicBezTo>
                    <a:pt x="6741" y="3160"/>
                    <a:pt x="6711" y="2408"/>
                    <a:pt x="6470" y="1716"/>
                  </a:cubicBezTo>
                  <a:cubicBezTo>
                    <a:pt x="6380" y="1415"/>
                    <a:pt x="6094" y="1219"/>
                    <a:pt x="5793" y="1219"/>
                  </a:cubicBezTo>
                  <a:cubicBezTo>
                    <a:pt x="5387" y="1219"/>
                    <a:pt x="5056" y="1565"/>
                    <a:pt x="5086" y="1972"/>
                  </a:cubicBezTo>
                  <a:cubicBezTo>
                    <a:pt x="5131" y="2859"/>
                    <a:pt x="4740" y="3145"/>
                    <a:pt x="4138" y="3597"/>
                  </a:cubicBezTo>
                  <a:cubicBezTo>
                    <a:pt x="3988" y="3702"/>
                    <a:pt x="3837" y="3822"/>
                    <a:pt x="3672" y="3973"/>
                  </a:cubicBezTo>
                  <a:cubicBezTo>
                    <a:pt x="3672" y="3837"/>
                    <a:pt x="3551" y="3732"/>
                    <a:pt x="3416" y="3732"/>
                  </a:cubicBezTo>
                  <a:lnTo>
                    <a:pt x="753" y="3732"/>
                  </a:lnTo>
                  <a:cubicBezTo>
                    <a:pt x="1415" y="1806"/>
                    <a:pt x="3235" y="512"/>
                    <a:pt x="5267" y="512"/>
                  </a:cubicBezTo>
                  <a:lnTo>
                    <a:pt x="5267" y="497"/>
                  </a:lnTo>
                  <a:cubicBezTo>
                    <a:pt x="5959" y="497"/>
                    <a:pt x="6636" y="648"/>
                    <a:pt x="7268" y="948"/>
                  </a:cubicBezTo>
                  <a:cubicBezTo>
                    <a:pt x="7306" y="966"/>
                    <a:pt x="7343" y="974"/>
                    <a:pt x="7378" y="974"/>
                  </a:cubicBezTo>
                  <a:cubicBezTo>
                    <a:pt x="7614" y="974"/>
                    <a:pt x="7741" y="613"/>
                    <a:pt x="7478" y="482"/>
                  </a:cubicBezTo>
                  <a:cubicBezTo>
                    <a:pt x="6786" y="166"/>
                    <a:pt x="6034" y="1"/>
                    <a:pt x="52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88" name="Google Shape;2088;p4"/>
          <p:cNvSpPr/>
          <p:nvPr/>
        </p:nvSpPr>
        <p:spPr>
          <a:xfrm>
            <a:off x="7141497" y="1719843"/>
            <a:ext cx="635415" cy="47645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w="9525" cap="flat" cmpd="sng">
            <a:solidFill>
              <a:srgbClr val="0020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89" name="Google Shape;2089;p4"/>
          <p:cNvGrpSpPr/>
          <p:nvPr/>
        </p:nvGrpSpPr>
        <p:grpSpPr>
          <a:xfrm>
            <a:off x="4220082" y="1688980"/>
            <a:ext cx="588635" cy="455304"/>
            <a:chOff x="7429366" y="3223183"/>
            <a:chExt cx="334634" cy="333904"/>
          </a:xfrm>
        </p:grpSpPr>
        <p:sp>
          <p:nvSpPr>
            <p:cNvPr id="2090" name="Google Shape;2090;p4"/>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rgbClr val="657E93"/>
            </a:solidFill>
            <a:ln w="9525" cap="flat" cmpd="sng">
              <a:solidFill>
                <a:srgbClr val="0020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4"/>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rgbClr val="657E93"/>
            </a:solidFill>
            <a:ln w="9525" cap="flat" cmpd="sng">
              <a:solidFill>
                <a:srgbClr val="0020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92" name="Google Shape;2092;p4"/>
          <p:cNvSpPr txBox="1">
            <a:spLocks noGrp="1"/>
          </p:cNvSpPr>
          <p:nvPr>
            <p:ph type="subTitle" idx="5"/>
          </p:nvPr>
        </p:nvSpPr>
        <p:spPr>
          <a:xfrm flipH="1">
            <a:off x="3271200" y="3426175"/>
            <a:ext cx="2451000" cy="14934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SzPts val="1400"/>
              <a:buChar char="-"/>
            </a:pPr>
            <a:r>
              <a:rPr lang="en" sz="1600" dirty="0">
                <a:latin typeface="Times New Roman" panose="02020603050405020304" pitchFamily="18" charset="0"/>
                <a:cs typeface="Times New Roman" panose="02020603050405020304" pitchFamily="18" charset="0"/>
              </a:rPr>
              <a:t>Use Euclidean TSP</a:t>
            </a:r>
            <a:endParaRPr sz="1600" dirty="0">
              <a:latin typeface="Times New Roman" panose="02020603050405020304" pitchFamily="18" charset="0"/>
              <a:cs typeface="Times New Roman" panose="02020603050405020304" pitchFamily="18" charset="0"/>
            </a:endParaRPr>
          </a:p>
          <a:p>
            <a:pPr marL="457200" lvl="0" indent="-317500" algn="l" rtl="0">
              <a:lnSpc>
                <a:spcPct val="115000"/>
              </a:lnSpc>
              <a:spcBef>
                <a:spcPts val="0"/>
              </a:spcBef>
              <a:spcAft>
                <a:spcPts val="0"/>
              </a:spcAft>
              <a:buSzPts val="1400"/>
              <a:buChar char="-"/>
            </a:pPr>
            <a:r>
              <a:rPr lang="en" sz="1600" dirty="0">
                <a:latin typeface="Times New Roman" panose="02020603050405020304" pitchFamily="18" charset="0"/>
                <a:cs typeface="Times New Roman" panose="02020603050405020304" pitchFamily="18" charset="0"/>
              </a:rPr>
              <a:t>city is represented by a two-dimensional point</a:t>
            </a:r>
            <a:endParaRPr sz="1600" dirty="0">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SzPts val="1400"/>
              <a:buNone/>
            </a:pPr>
            <a:endParaRPr sz="1600"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sz="1600" dirty="0">
              <a:latin typeface="Times New Roman" panose="02020603050405020304" pitchFamily="18" charset="0"/>
              <a:cs typeface="Times New Roman" panose="02020603050405020304" pitchFamily="18" charset="0"/>
            </a:endParaRPr>
          </a:p>
        </p:txBody>
      </p:sp>
      <p:sp>
        <p:nvSpPr>
          <p:cNvPr id="2093" name="Google Shape;2093;p4"/>
          <p:cNvSpPr txBox="1">
            <a:spLocks noGrp="1"/>
          </p:cNvSpPr>
          <p:nvPr>
            <p:ph type="subTitle" idx="5"/>
          </p:nvPr>
        </p:nvSpPr>
        <p:spPr>
          <a:xfrm flipH="1">
            <a:off x="6083400" y="3292075"/>
            <a:ext cx="2683800" cy="1179000"/>
          </a:xfrm>
          <a:prstGeom prst="rect">
            <a:avLst/>
          </a:prstGeom>
          <a:noFill/>
          <a:ln>
            <a:noFill/>
          </a:ln>
        </p:spPr>
        <p:txBody>
          <a:bodyPr spcFirstLastPara="1" wrap="square" lIns="91425" tIns="91425" rIns="91425" bIns="91425" anchor="ctr" anchorCtr="0">
            <a:noAutofit/>
          </a:bodyPr>
          <a:lstStyle/>
          <a:p>
            <a:pPr marL="457200" lvl="0" indent="-317500" algn="just" rtl="0">
              <a:lnSpc>
                <a:spcPct val="100000"/>
              </a:lnSpc>
              <a:spcBef>
                <a:spcPts val="0"/>
              </a:spcBef>
              <a:spcAft>
                <a:spcPts val="0"/>
              </a:spcAft>
              <a:buSzPts val="1400"/>
              <a:buChar char="-"/>
            </a:pPr>
            <a:r>
              <a:rPr lang="en" sz="1600" dirty="0">
                <a:latin typeface="Times New Roman" panose="02020603050405020304" pitchFamily="18" charset="0"/>
                <a:cs typeface="Times New Roman" panose="02020603050405020304" pitchFamily="18" charset="0"/>
              </a:rPr>
              <a:t>NP hard problem- O(N!)</a:t>
            </a:r>
            <a:endParaRPr sz="1600" dirty="0">
              <a:latin typeface="Times New Roman" panose="02020603050405020304" pitchFamily="18" charset="0"/>
              <a:cs typeface="Times New Roman" panose="02020603050405020304" pitchFamily="18" charset="0"/>
            </a:endParaRPr>
          </a:p>
          <a:p>
            <a:pPr marL="457200" lvl="0" indent="-317500" algn="just" rtl="0">
              <a:lnSpc>
                <a:spcPct val="100000"/>
              </a:lnSpc>
              <a:spcBef>
                <a:spcPts val="0"/>
              </a:spcBef>
              <a:spcAft>
                <a:spcPts val="0"/>
              </a:spcAft>
              <a:buSzPts val="1400"/>
              <a:buChar char="-"/>
            </a:pPr>
            <a:r>
              <a:rPr lang="en" sz="1600" dirty="0">
                <a:latin typeface="Times New Roman" panose="02020603050405020304" pitchFamily="18" charset="0"/>
                <a:cs typeface="Times New Roman" panose="02020603050405020304" pitchFamily="18" charset="0"/>
              </a:rPr>
              <a:t>can’t be solved by a polynomial time</a:t>
            </a:r>
            <a:endParaRPr sz="1600"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62"/>
        <p:cNvGrpSpPr/>
        <p:nvPr/>
      </p:nvGrpSpPr>
      <p:grpSpPr>
        <a:xfrm>
          <a:off x="0" y="0"/>
          <a:ext cx="0" cy="0"/>
          <a:chOff x="0" y="0"/>
          <a:chExt cx="0" cy="0"/>
        </a:xfrm>
      </p:grpSpPr>
      <p:sp>
        <p:nvSpPr>
          <p:cNvPr id="2363" name="Google Shape;2363;ge3792907c7_0_157"/>
          <p:cNvSpPr txBox="1">
            <a:spLocks noGrp="1"/>
          </p:cNvSpPr>
          <p:nvPr>
            <p:ph type="ctrTitle"/>
          </p:nvPr>
        </p:nvSpPr>
        <p:spPr>
          <a:xfrm>
            <a:off x="736646" y="504641"/>
            <a:ext cx="7672500" cy="57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800"/>
              <a:buNone/>
            </a:pPr>
            <a:r>
              <a:rPr lang="en" sz="4400" b="1" dirty="0">
                <a:latin typeface="Times New Roman" panose="02020603050405020304" pitchFamily="18" charset="0"/>
                <a:cs typeface="Times New Roman" panose="02020603050405020304" pitchFamily="18" charset="0"/>
              </a:rPr>
              <a:t>Discussion and Conclusion</a:t>
            </a:r>
            <a:endParaRPr sz="4400" b="1" dirty="0">
              <a:latin typeface="Times New Roman" panose="02020603050405020304" pitchFamily="18" charset="0"/>
              <a:cs typeface="Times New Roman" panose="02020603050405020304" pitchFamily="18" charset="0"/>
            </a:endParaRPr>
          </a:p>
        </p:txBody>
      </p:sp>
      <p:sp>
        <p:nvSpPr>
          <p:cNvPr id="2364" name="Google Shape;2364;ge3792907c7_0_157"/>
          <p:cNvSpPr txBox="1"/>
          <p:nvPr/>
        </p:nvSpPr>
        <p:spPr>
          <a:xfrm>
            <a:off x="843875" y="1268700"/>
            <a:ext cx="7322100" cy="249296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b="1" dirty="0">
                <a:solidFill>
                  <a:schemeClr val="tx1"/>
                </a:solidFill>
                <a:latin typeface="Times New Roman" panose="02020603050405020304" pitchFamily="18" charset="0"/>
                <a:ea typeface="Open Sans"/>
                <a:cs typeface="Times New Roman" panose="02020603050405020304" pitchFamily="18" charset="0"/>
                <a:sym typeface="Open Sans"/>
              </a:rPr>
              <a:t>Case Study </a:t>
            </a:r>
          </a:p>
          <a:p>
            <a:pPr marL="0" lvl="0" indent="0" algn="l" rtl="0">
              <a:lnSpc>
                <a:spcPct val="150000"/>
              </a:lnSpc>
              <a:spcBef>
                <a:spcPts val="0"/>
              </a:spcBef>
              <a:spcAft>
                <a:spcPts val="0"/>
              </a:spcAft>
              <a:buNone/>
            </a:pPr>
            <a:r>
              <a:rPr lang="en-US" sz="2000" b="1" dirty="0">
                <a:solidFill>
                  <a:schemeClr val="tx1"/>
                </a:solidFill>
                <a:latin typeface="Times New Roman" panose="02020603050405020304" pitchFamily="18" charset="0"/>
                <a:ea typeface="Open Sans"/>
                <a:cs typeface="Times New Roman" panose="02020603050405020304" pitchFamily="18" charset="0"/>
                <a:sym typeface="Open Sans"/>
              </a:rPr>
              <a:t>Using (30 Cities)</a:t>
            </a:r>
          </a:p>
          <a:p>
            <a:pPr marL="0" lvl="0" indent="0" algn="l" rtl="0">
              <a:lnSpc>
                <a:spcPct val="150000"/>
              </a:lnSpc>
              <a:spcBef>
                <a:spcPts val="0"/>
              </a:spcBef>
              <a:spcAft>
                <a:spcPts val="0"/>
              </a:spcAft>
              <a:buNone/>
            </a:pPr>
            <a:r>
              <a:rPr lang="en-US" sz="2000" b="1" dirty="0">
                <a:solidFill>
                  <a:schemeClr val="tx1"/>
                </a:solidFill>
                <a:latin typeface="Times New Roman" panose="02020603050405020304" pitchFamily="18" charset="0"/>
                <a:ea typeface="Open Sans"/>
                <a:cs typeface="Times New Roman" panose="02020603050405020304" pitchFamily="18" charset="0"/>
                <a:sym typeface="Open Sans"/>
              </a:rPr>
              <a:t>Each City Represented With Point (</a:t>
            </a:r>
            <a:r>
              <a:rPr lang="en-US" sz="2000" b="1" dirty="0" err="1">
                <a:solidFill>
                  <a:schemeClr val="tx1"/>
                </a:solidFill>
                <a:latin typeface="Times New Roman" panose="02020603050405020304" pitchFamily="18" charset="0"/>
                <a:ea typeface="Open Sans"/>
                <a:cs typeface="Times New Roman" panose="02020603050405020304" pitchFamily="18" charset="0"/>
                <a:sym typeface="Open Sans"/>
              </a:rPr>
              <a:t>x,y</a:t>
            </a:r>
            <a:r>
              <a:rPr lang="en-US" sz="2000" b="1" dirty="0">
                <a:solidFill>
                  <a:schemeClr val="tx1"/>
                </a:solidFill>
                <a:latin typeface="Times New Roman" panose="02020603050405020304" pitchFamily="18" charset="0"/>
                <a:ea typeface="Open Sans"/>
                <a:cs typeface="Times New Roman" panose="02020603050405020304" pitchFamily="18" charset="0"/>
                <a:sym typeface="Open Sans"/>
              </a:rPr>
              <a:t>)</a:t>
            </a:r>
          </a:p>
          <a:p>
            <a:pPr marL="0" lvl="0" indent="0" algn="l" rtl="0">
              <a:lnSpc>
                <a:spcPct val="150000"/>
              </a:lnSpc>
              <a:spcBef>
                <a:spcPts val="0"/>
              </a:spcBef>
              <a:spcAft>
                <a:spcPts val="0"/>
              </a:spcAft>
              <a:buNone/>
            </a:pPr>
            <a:r>
              <a:rPr lang="en-US" sz="2000" b="1" dirty="0">
                <a:solidFill>
                  <a:schemeClr val="tx1"/>
                </a:solidFill>
                <a:latin typeface="Times New Roman" panose="02020603050405020304" pitchFamily="18" charset="0"/>
                <a:ea typeface="Open Sans"/>
                <a:cs typeface="Times New Roman" panose="02020603050405020304" pitchFamily="18" charset="0"/>
                <a:sym typeface="Open Sans"/>
              </a:rPr>
              <a:t>Undirected Graph </a:t>
            </a:r>
          </a:p>
          <a:p>
            <a:pPr marL="0" lvl="0" indent="0" algn="l" rtl="0">
              <a:lnSpc>
                <a:spcPct val="150000"/>
              </a:lnSpc>
              <a:spcBef>
                <a:spcPts val="0"/>
              </a:spcBef>
              <a:spcAft>
                <a:spcPts val="0"/>
              </a:spcAft>
              <a:buNone/>
            </a:pPr>
            <a:r>
              <a:rPr lang="en-US" sz="2000" b="1" dirty="0">
                <a:solidFill>
                  <a:schemeClr val="tx1"/>
                </a:solidFill>
                <a:latin typeface="Times New Roman" panose="02020603050405020304" pitchFamily="18" charset="0"/>
                <a:ea typeface="Open Sans"/>
                <a:cs typeface="Times New Roman" panose="02020603050405020304" pitchFamily="18" charset="0"/>
                <a:sym typeface="Open Sans"/>
              </a:rPr>
              <a:t>Euclidean TSP (Euclidean Distance)</a:t>
            </a:r>
            <a:endParaRPr lang="en-US" sz="2000" dirty="0">
              <a:solidFill>
                <a:schemeClr val="tx1"/>
              </a:solidFill>
              <a:latin typeface="Times New Roman" panose="02020603050405020304" pitchFamily="18" charset="0"/>
              <a:ea typeface="Open Sans"/>
              <a:cs typeface="Times New Roman" panose="02020603050405020304" pitchFamily="18" charset="0"/>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sp>
        <p:nvSpPr>
          <p:cNvPr id="2369" name="Google Shape;2369;ge3792907c7_5_2"/>
          <p:cNvSpPr txBox="1">
            <a:spLocks noGrp="1"/>
          </p:cNvSpPr>
          <p:nvPr>
            <p:ph type="ctrTitle"/>
          </p:nvPr>
        </p:nvSpPr>
        <p:spPr>
          <a:xfrm>
            <a:off x="378710" y="145073"/>
            <a:ext cx="8521654"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a:p>
            <a:pPr marL="0" lvl="0" indent="0" algn="ctr" rtl="0">
              <a:spcBef>
                <a:spcPts val="0"/>
              </a:spcBef>
              <a:spcAft>
                <a:spcPts val="0"/>
              </a:spcAft>
              <a:buClr>
                <a:srgbClr val="000000"/>
              </a:buClr>
              <a:buSzPts val="800"/>
              <a:buFont typeface="Arial"/>
              <a:buNone/>
            </a:pPr>
            <a:r>
              <a:rPr lang="en" sz="4400" b="1" dirty="0">
                <a:latin typeface="Times New Roman" panose="02020603050405020304" pitchFamily="18" charset="0"/>
                <a:cs typeface="Times New Roman" panose="02020603050405020304" pitchFamily="18" charset="0"/>
              </a:rPr>
              <a:t>Discussion and Conclusion </a:t>
            </a:r>
            <a:r>
              <a:rPr lang="en" sz="2000" b="1" dirty="0">
                <a:latin typeface="Times New Roman" panose="02020603050405020304" pitchFamily="18" charset="0"/>
                <a:cs typeface="Times New Roman" panose="02020603050405020304" pitchFamily="18" charset="0"/>
              </a:rPr>
              <a:t>(Cont’d)</a:t>
            </a:r>
            <a:endParaRPr sz="2000" b="1"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dirty="0"/>
          </a:p>
        </p:txBody>
      </p:sp>
      <p:pic>
        <p:nvPicPr>
          <p:cNvPr id="11" name="Picture 10">
            <a:extLst>
              <a:ext uri="{FF2B5EF4-FFF2-40B4-BE49-F238E27FC236}">
                <a16:creationId xmlns:a16="http://schemas.microsoft.com/office/drawing/2014/main" id="{2E058814-1D3B-4DF3-BA43-00111CE54C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29" y="826973"/>
            <a:ext cx="3997771" cy="2117264"/>
          </a:xfrm>
          <a:prstGeom prst="rect">
            <a:avLst/>
          </a:prstGeom>
        </p:spPr>
      </p:pic>
      <p:pic>
        <p:nvPicPr>
          <p:cNvPr id="14" name="Picture 13">
            <a:extLst>
              <a:ext uri="{FF2B5EF4-FFF2-40B4-BE49-F238E27FC236}">
                <a16:creationId xmlns:a16="http://schemas.microsoft.com/office/drawing/2014/main" id="{C8129498-3057-4359-B739-D95C8B7130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4597" y="838085"/>
            <a:ext cx="3967367" cy="2117264"/>
          </a:xfrm>
          <a:prstGeom prst="rect">
            <a:avLst/>
          </a:prstGeom>
        </p:spPr>
      </p:pic>
      <p:pic>
        <p:nvPicPr>
          <p:cNvPr id="15" name="Picture 14">
            <a:extLst>
              <a:ext uri="{FF2B5EF4-FFF2-40B4-BE49-F238E27FC236}">
                <a16:creationId xmlns:a16="http://schemas.microsoft.com/office/drawing/2014/main" id="{2756E2B7-6470-45D7-97E8-A7647B555A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429" y="3001843"/>
            <a:ext cx="3754593" cy="2141657"/>
          </a:xfrm>
          <a:prstGeom prst="rect">
            <a:avLst/>
          </a:prstGeom>
        </p:spPr>
      </p:pic>
      <p:pic>
        <p:nvPicPr>
          <p:cNvPr id="16" name="Picture 15">
            <a:extLst>
              <a:ext uri="{FF2B5EF4-FFF2-40B4-BE49-F238E27FC236}">
                <a16:creationId xmlns:a16="http://schemas.microsoft.com/office/drawing/2014/main" id="{8F336174-6F08-4759-B8E0-30F5AB4515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6078" y="3025388"/>
            <a:ext cx="4594186" cy="205805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83A67B-8915-4087-82AF-4D62CBA61232}"/>
                  </a:ext>
                </a:extLst>
              </p:cNvPr>
              <p:cNvSpPr txBox="1"/>
              <p:nvPr/>
            </p:nvSpPr>
            <p:spPr>
              <a:xfrm>
                <a:off x="7609969" y="4420626"/>
                <a:ext cx="1959203" cy="376513"/>
              </a:xfrm>
              <a:prstGeom prst="rect">
                <a:avLst/>
              </a:prstGeom>
              <a:noFill/>
            </p:spPr>
            <p:txBody>
              <a:bodyPr wrap="square">
                <a:spAutoFit/>
              </a:bodyPr>
              <a:lstStyle/>
              <a:p>
                <a:pPr marL="0" lvl="0" indent="0" algn="l" rtl="0">
                  <a:lnSpc>
                    <a:spcPct val="150000"/>
                  </a:lnSpc>
                  <a:spcBef>
                    <a:spcPts val="0"/>
                  </a:spcBef>
                  <a:spcAft>
                    <a:spcPts val="0"/>
                  </a:spcAft>
                  <a:buNone/>
                </a:pPr>
                <a:r>
                  <a:rPr lang="pt-BR" sz="1400" b="1" dirty="0">
                    <a:solidFill>
                      <a:schemeClr val="dk2"/>
                    </a:solidFill>
                    <a:latin typeface="Times New Roman" panose="02020603050405020304" pitchFamily="18" charset="0"/>
                    <a:ea typeface="Open Sans"/>
                    <a:cs typeface="Times New Roman" panose="02020603050405020304" pitchFamily="18" charset="0"/>
                    <a:sym typeface="Open Sans"/>
                  </a:rPr>
                  <a:t>MST: </a:t>
                </a:r>
                <a:r>
                  <a:rPr lang="pt-BR" sz="1400" dirty="0">
                    <a:solidFill>
                      <a:schemeClr val="dk2"/>
                    </a:solidFill>
                    <a:latin typeface="Times New Roman" panose="02020603050405020304" pitchFamily="18" charset="0"/>
                    <a:ea typeface="Open Sans"/>
                    <a:cs typeface="Times New Roman" panose="02020603050405020304" pitchFamily="18" charset="0"/>
                    <a:sym typeface="Open Sans"/>
                  </a:rPr>
                  <a:t>O(</a:t>
                </a:r>
                <a14:m>
                  <m:oMath xmlns:m="http://schemas.openxmlformats.org/officeDocument/2006/math">
                    <m:sSup>
                      <m:sSupPr>
                        <m:ctrlPr>
                          <a:rPr lang="en-US" sz="1400" b="0" i="1" smtClean="0">
                            <a:solidFill>
                              <a:schemeClr val="dk2"/>
                            </a:solidFill>
                            <a:latin typeface="Cambria Math" panose="02040503050406030204" pitchFamily="18" charset="0"/>
                            <a:ea typeface="Open Sans"/>
                            <a:cs typeface="Times New Roman" panose="02020603050405020304" pitchFamily="18" charset="0"/>
                            <a:sym typeface="Open Sans"/>
                          </a:rPr>
                        </m:ctrlPr>
                      </m:sSupPr>
                      <m:e>
                        <m:r>
                          <m:rPr>
                            <m:sty m:val="p"/>
                          </m:rPr>
                          <a:rPr lang="pt-BR" sz="1400" b="0" i="0" smtClean="0">
                            <a:solidFill>
                              <a:schemeClr val="dk2"/>
                            </a:solidFill>
                            <a:latin typeface="Cambria Math" panose="02040503050406030204" pitchFamily="18" charset="0"/>
                            <a:ea typeface="Open Sans"/>
                            <a:cs typeface="Times New Roman" panose="02020603050405020304" pitchFamily="18" charset="0"/>
                            <a:sym typeface="Open Sans"/>
                          </a:rPr>
                          <m:t>n</m:t>
                        </m:r>
                      </m:e>
                      <m:sup>
                        <m:r>
                          <a:rPr lang="en-US" sz="1400" b="0" i="0" smtClean="0">
                            <a:solidFill>
                              <a:schemeClr val="dk2"/>
                            </a:solidFill>
                            <a:latin typeface="Cambria Math" panose="02040503050406030204" pitchFamily="18" charset="0"/>
                            <a:ea typeface="Open Sans"/>
                            <a:cs typeface="Times New Roman" panose="02020603050405020304" pitchFamily="18" charset="0"/>
                            <a:sym typeface="Open Sans"/>
                          </a:rPr>
                          <m:t>2</m:t>
                        </m:r>
                      </m:sup>
                    </m:sSup>
                  </m:oMath>
                </a14:m>
                <a:r>
                  <a:rPr lang="pt-BR" sz="1400" dirty="0">
                    <a:solidFill>
                      <a:schemeClr val="dk2"/>
                    </a:solidFill>
                    <a:latin typeface="Times New Roman" panose="02020603050405020304" pitchFamily="18" charset="0"/>
                    <a:ea typeface="Open Sans"/>
                    <a:cs typeface="Times New Roman" panose="02020603050405020304" pitchFamily="18" charset="0"/>
                    <a:sym typeface="Open Sans"/>
                  </a:rPr>
                  <a:t>)</a:t>
                </a:r>
              </a:p>
            </p:txBody>
          </p:sp>
        </mc:Choice>
        <mc:Fallback xmlns="">
          <p:sp>
            <p:nvSpPr>
              <p:cNvPr id="19" name="TextBox 18">
                <a:extLst>
                  <a:ext uri="{FF2B5EF4-FFF2-40B4-BE49-F238E27FC236}">
                    <a16:creationId xmlns:a16="http://schemas.microsoft.com/office/drawing/2014/main" id="{CB83A67B-8915-4087-82AF-4D62CBA61232}"/>
                  </a:ext>
                </a:extLst>
              </p:cNvPr>
              <p:cNvSpPr txBox="1">
                <a:spLocks noRot="1" noChangeAspect="1" noMove="1" noResize="1" noEditPoints="1" noAdjustHandles="1" noChangeArrowheads="1" noChangeShapeType="1" noTextEdit="1"/>
              </p:cNvSpPr>
              <p:nvPr/>
            </p:nvSpPr>
            <p:spPr>
              <a:xfrm>
                <a:off x="7609969" y="4420626"/>
                <a:ext cx="1959203" cy="376513"/>
              </a:xfrm>
              <a:prstGeom prst="rect">
                <a:avLst/>
              </a:prstGeom>
              <a:blipFill>
                <a:blip r:embed="rId7"/>
                <a:stretch>
                  <a:fillRect l="-932"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A5460E0-E1CF-4452-A37E-A639AB071893}"/>
                  </a:ext>
                </a:extLst>
              </p:cNvPr>
              <p:cNvSpPr txBox="1"/>
              <p:nvPr/>
            </p:nvSpPr>
            <p:spPr>
              <a:xfrm>
                <a:off x="7374466" y="2264292"/>
                <a:ext cx="1805552" cy="376513"/>
              </a:xfrm>
              <a:prstGeom prst="rect">
                <a:avLst/>
              </a:prstGeom>
              <a:noFill/>
            </p:spPr>
            <p:txBody>
              <a:bodyPr wrap="square">
                <a:spAutoFit/>
              </a:bodyPr>
              <a:lstStyle/>
              <a:p>
                <a:pPr lvl="0">
                  <a:lnSpc>
                    <a:spcPct val="150000"/>
                  </a:lnSpc>
                </a:pPr>
                <a:r>
                  <a:rPr lang="pt-BR" sz="1400" b="1" dirty="0">
                    <a:solidFill>
                      <a:schemeClr val="dk2"/>
                    </a:solidFill>
                    <a:latin typeface="Times New Roman" panose="02020603050405020304" pitchFamily="18" charset="0"/>
                    <a:ea typeface="Open Sans"/>
                    <a:cs typeface="Times New Roman" panose="02020603050405020304" pitchFamily="18" charset="0"/>
                    <a:sym typeface="Open Sans"/>
                  </a:rPr>
                  <a:t>Greedy:</a:t>
                </a:r>
                <a:r>
                  <a:rPr lang="pt-BR" sz="1400" dirty="0">
                    <a:solidFill>
                      <a:schemeClr val="dk2"/>
                    </a:solidFill>
                    <a:latin typeface="Times New Roman" panose="02020603050405020304" pitchFamily="18" charset="0"/>
                    <a:ea typeface="Open Sans"/>
                    <a:cs typeface="Times New Roman" panose="02020603050405020304" pitchFamily="18" charset="0"/>
                    <a:sym typeface="Open Sans"/>
                  </a:rPr>
                  <a:t> O(</a:t>
                </a:r>
                <a14:m>
                  <m:oMath xmlns:m="http://schemas.openxmlformats.org/officeDocument/2006/math">
                    <m:sSup>
                      <m:sSupPr>
                        <m:ctrlPr>
                          <a:rPr lang="en-US" sz="1400" i="1">
                            <a:solidFill>
                              <a:schemeClr val="dk2"/>
                            </a:solidFill>
                            <a:latin typeface="Cambria Math" panose="02040503050406030204" pitchFamily="18" charset="0"/>
                            <a:ea typeface="Open Sans"/>
                            <a:cs typeface="Times New Roman" panose="02020603050405020304" pitchFamily="18" charset="0"/>
                            <a:sym typeface="Open Sans"/>
                          </a:rPr>
                        </m:ctrlPr>
                      </m:sSupPr>
                      <m:e>
                        <m:r>
                          <m:rPr>
                            <m:sty m:val="p"/>
                          </m:rPr>
                          <a:rPr lang="pt-BR" sz="1400">
                            <a:solidFill>
                              <a:schemeClr val="dk2"/>
                            </a:solidFill>
                            <a:latin typeface="Cambria Math" panose="02040503050406030204" pitchFamily="18" charset="0"/>
                            <a:ea typeface="Open Sans"/>
                            <a:cs typeface="Times New Roman" panose="02020603050405020304" pitchFamily="18" charset="0"/>
                            <a:sym typeface="Open Sans"/>
                          </a:rPr>
                          <m:t>n</m:t>
                        </m:r>
                      </m:e>
                      <m:sup>
                        <m:r>
                          <a:rPr lang="en-US" sz="1400">
                            <a:solidFill>
                              <a:schemeClr val="dk2"/>
                            </a:solidFill>
                            <a:latin typeface="Cambria Math" panose="02040503050406030204" pitchFamily="18" charset="0"/>
                            <a:ea typeface="Open Sans"/>
                            <a:cs typeface="Times New Roman" panose="02020603050405020304" pitchFamily="18" charset="0"/>
                            <a:sym typeface="Open Sans"/>
                          </a:rPr>
                          <m:t>2</m:t>
                        </m:r>
                      </m:sup>
                    </m:sSup>
                  </m:oMath>
                </a14:m>
                <a:r>
                  <a:rPr lang="pt-BR" sz="1400" dirty="0">
                    <a:solidFill>
                      <a:schemeClr val="dk2"/>
                    </a:solidFill>
                    <a:latin typeface="Times New Roman" panose="02020603050405020304" pitchFamily="18" charset="0"/>
                    <a:ea typeface="Open Sans"/>
                    <a:cs typeface="Times New Roman" panose="02020603050405020304" pitchFamily="18" charset="0"/>
                    <a:sym typeface="Open Sans"/>
                  </a:rPr>
                  <a:t>log(n))</a:t>
                </a:r>
              </a:p>
            </p:txBody>
          </p:sp>
        </mc:Choice>
        <mc:Fallback xmlns="">
          <p:sp>
            <p:nvSpPr>
              <p:cNvPr id="21" name="TextBox 20">
                <a:extLst>
                  <a:ext uri="{FF2B5EF4-FFF2-40B4-BE49-F238E27FC236}">
                    <a16:creationId xmlns:a16="http://schemas.microsoft.com/office/drawing/2014/main" id="{7A5460E0-E1CF-4452-A37E-A639AB071893}"/>
                  </a:ext>
                </a:extLst>
              </p:cNvPr>
              <p:cNvSpPr txBox="1">
                <a:spLocks noRot="1" noChangeAspect="1" noMove="1" noResize="1" noEditPoints="1" noAdjustHandles="1" noChangeArrowheads="1" noChangeShapeType="1" noTextEdit="1"/>
              </p:cNvSpPr>
              <p:nvPr/>
            </p:nvSpPr>
            <p:spPr>
              <a:xfrm>
                <a:off x="7374466" y="2264292"/>
                <a:ext cx="1805552" cy="376513"/>
              </a:xfrm>
              <a:prstGeom prst="rect">
                <a:avLst/>
              </a:prstGeom>
              <a:blipFill>
                <a:blip r:embed="rId8"/>
                <a:stretch>
                  <a:fillRect l="-1014"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7C51977-30B9-4E42-9C62-CA071EA2AC53}"/>
                  </a:ext>
                </a:extLst>
              </p:cNvPr>
              <p:cNvSpPr txBox="1"/>
              <p:nvPr/>
            </p:nvSpPr>
            <p:spPr>
              <a:xfrm>
                <a:off x="3156902" y="4430929"/>
                <a:ext cx="1774556" cy="376513"/>
              </a:xfrm>
              <a:prstGeom prst="rect">
                <a:avLst/>
              </a:prstGeom>
              <a:noFill/>
            </p:spPr>
            <p:txBody>
              <a:bodyPr wrap="square">
                <a:spAutoFit/>
              </a:bodyPr>
              <a:lstStyle/>
              <a:p>
                <a:pPr lvl="0">
                  <a:lnSpc>
                    <a:spcPct val="150000"/>
                  </a:lnSpc>
                </a:pPr>
                <a:r>
                  <a:rPr lang="pt-BR" sz="1400" b="1" dirty="0">
                    <a:solidFill>
                      <a:schemeClr val="dk2"/>
                    </a:solidFill>
                    <a:latin typeface="Times New Roman" panose="02020603050405020304" pitchFamily="18" charset="0"/>
                    <a:ea typeface="Open Sans"/>
                    <a:cs typeface="Times New Roman" panose="02020603050405020304" pitchFamily="18" charset="0"/>
                    <a:sym typeface="Open Sans"/>
                  </a:rPr>
                  <a:t>DQ: </a:t>
                </a:r>
                <a14:m>
                  <m:oMath xmlns:m="http://schemas.openxmlformats.org/officeDocument/2006/math">
                    <m:sSup>
                      <m:sSupPr>
                        <m:ctrlPr>
                          <a:rPr lang="en-US" sz="1400" i="1">
                            <a:solidFill>
                              <a:schemeClr val="dk2"/>
                            </a:solidFill>
                            <a:latin typeface="Cambria Math" panose="02040503050406030204" pitchFamily="18" charset="0"/>
                            <a:ea typeface="Open Sans"/>
                            <a:cs typeface="Times New Roman" panose="02020603050405020304" pitchFamily="18" charset="0"/>
                            <a:sym typeface="Open Sans"/>
                          </a:rPr>
                        </m:ctrlPr>
                      </m:sSupPr>
                      <m:e>
                        <m:r>
                          <m:rPr>
                            <m:sty m:val="p"/>
                          </m:rPr>
                          <a:rPr lang="pt-BR" sz="1400">
                            <a:solidFill>
                              <a:schemeClr val="dk2"/>
                            </a:solidFill>
                            <a:latin typeface="Cambria Math" panose="02040503050406030204" pitchFamily="18" charset="0"/>
                            <a:ea typeface="Open Sans"/>
                            <a:cs typeface="Times New Roman" panose="02020603050405020304" pitchFamily="18" charset="0"/>
                            <a:sym typeface="Open Sans"/>
                          </a:rPr>
                          <m:t>n</m:t>
                        </m:r>
                      </m:e>
                      <m:sup>
                        <m:r>
                          <a:rPr lang="en-US" sz="1400" b="0" i="0" smtClean="0">
                            <a:solidFill>
                              <a:schemeClr val="dk2"/>
                            </a:solidFill>
                            <a:latin typeface="Cambria Math" panose="02040503050406030204" pitchFamily="18" charset="0"/>
                            <a:ea typeface="Open Sans"/>
                            <a:cs typeface="Times New Roman" panose="02020603050405020304" pitchFamily="18" charset="0"/>
                            <a:sym typeface="Open Sans"/>
                          </a:rPr>
                          <m:t>3</m:t>
                        </m:r>
                      </m:sup>
                    </m:sSup>
                  </m:oMath>
                </a14:m>
                <a:r>
                  <a:rPr lang="pt-BR" sz="1400" dirty="0">
                    <a:solidFill>
                      <a:schemeClr val="dk2"/>
                    </a:solidFill>
                    <a:latin typeface="Times New Roman" panose="02020603050405020304" pitchFamily="18" charset="0"/>
                    <a:ea typeface="Open Sans"/>
                    <a:cs typeface="Times New Roman" panose="02020603050405020304" pitchFamily="18" charset="0"/>
                    <a:sym typeface="Open Sans"/>
                  </a:rPr>
                  <a:t>. </a:t>
                </a:r>
                <a14:m>
                  <m:oMath xmlns:m="http://schemas.openxmlformats.org/officeDocument/2006/math">
                    <m:sSup>
                      <m:sSupPr>
                        <m:ctrlPr>
                          <a:rPr lang="en-US" sz="1400" i="1">
                            <a:solidFill>
                              <a:schemeClr val="dk2"/>
                            </a:solidFill>
                            <a:latin typeface="Cambria Math" panose="02040503050406030204" pitchFamily="18" charset="0"/>
                            <a:ea typeface="Open Sans"/>
                            <a:cs typeface="Times New Roman" panose="02020603050405020304" pitchFamily="18" charset="0"/>
                            <a:sym typeface="Open Sans"/>
                          </a:rPr>
                        </m:ctrlPr>
                      </m:sSupPr>
                      <m:e>
                        <m:r>
                          <m:rPr>
                            <m:nor/>
                          </m:rPr>
                          <a:rPr lang="pt-BR" sz="1400" dirty="0">
                            <a:solidFill>
                              <a:schemeClr val="dk2"/>
                            </a:solidFill>
                            <a:latin typeface="Times New Roman" panose="02020603050405020304" pitchFamily="18" charset="0"/>
                            <a:ea typeface="Open Sans"/>
                            <a:cs typeface="Times New Roman" panose="02020603050405020304" pitchFamily="18" charset="0"/>
                            <a:sym typeface="Open Sans"/>
                          </a:rPr>
                          <m:t>(</m:t>
                        </m:r>
                        <m:r>
                          <m:rPr>
                            <m:nor/>
                          </m:rPr>
                          <a:rPr lang="pt-BR" sz="1400" dirty="0">
                            <a:solidFill>
                              <a:schemeClr val="dk2"/>
                            </a:solidFill>
                            <a:latin typeface="Times New Roman" panose="02020603050405020304" pitchFamily="18" charset="0"/>
                            <a:ea typeface="Open Sans"/>
                            <a:cs typeface="Times New Roman" panose="02020603050405020304" pitchFamily="18" charset="0"/>
                            <a:sym typeface="Open Sans"/>
                          </a:rPr>
                          <m:t>Log</m:t>
                        </m:r>
                        <m:r>
                          <m:rPr>
                            <m:nor/>
                          </m:rPr>
                          <a:rPr lang="pt-BR" sz="1400" dirty="0">
                            <a:solidFill>
                              <a:schemeClr val="dk2"/>
                            </a:solidFill>
                            <a:latin typeface="Times New Roman" panose="02020603050405020304" pitchFamily="18" charset="0"/>
                            <a:ea typeface="Open Sans"/>
                            <a:cs typeface="Times New Roman" panose="02020603050405020304" pitchFamily="18" charset="0"/>
                            <a:sym typeface="Open Sans"/>
                          </a:rPr>
                          <m:t> </m:t>
                        </m:r>
                        <m:r>
                          <m:rPr>
                            <m:nor/>
                          </m:rPr>
                          <a:rPr lang="pt-BR" sz="1400" dirty="0">
                            <a:solidFill>
                              <a:schemeClr val="dk2"/>
                            </a:solidFill>
                            <a:latin typeface="Times New Roman" panose="02020603050405020304" pitchFamily="18" charset="0"/>
                            <a:ea typeface="Open Sans"/>
                            <a:cs typeface="Times New Roman" panose="02020603050405020304" pitchFamily="18" charset="0"/>
                            <a:sym typeface="Open Sans"/>
                          </a:rPr>
                          <m:t>n</m:t>
                        </m:r>
                        <m:r>
                          <a:rPr lang="en-US" sz="1400" b="0" i="1" dirty="0" smtClean="0">
                            <a:solidFill>
                              <a:schemeClr val="dk2"/>
                            </a:solidFill>
                            <a:latin typeface="Cambria Math" panose="02040503050406030204" pitchFamily="18" charset="0"/>
                            <a:ea typeface="Open Sans"/>
                            <a:cs typeface="Times New Roman" panose="02020603050405020304" pitchFamily="18" charset="0"/>
                            <a:sym typeface="Open Sans"/>
                          </a:rPr>
                          <m:t>)</m:t>
                        </m:r>
                      </m:e>
                      <m:sup>
                        <m:r>
                          <a:rPr lang="en-US" sz="1400">
                            <a:solidFill>
                              <a:schemeClr val="dk2"/>
                            </a:solidFill>
                            <a:latin typeface="Cambria Math" panose="02040503050406030204" pitchFamily="18" charset="0"/>
                            <a:ea typeface="Open Sans"/>
                            <a:cs typeface="Times New Roman" panose="02020603050405020304" pitchFamily="18" charset="0"/>
                            <a:sym typeface="Open Sans"/>
                          </a:rPr>
                          <m:t>2</m:t>
                        </m:r>
                      </m:sup>
                    </m:sSup>
                  </m:oMath>
                </a14:m>
                <a:endParaRPr lang="pt-BR" sz="1400" dirty="0">
                  <a:solidFill>
                    <a:schemeClr val="dk2"/>
                  </a:solidFill>
                  <a:latin typeface="Times New Roman" panose="02020603050405020304" pitchFamily="18" charset="0"/>
                  <a:ea typeface="Open Sans"/>
                  <a:cs typeface="Times New Roman" panose="02020603050405020304" pitchFamily="18" charset="0"/>
                  <a:sym typeface="Open Sans"/>
                </a:endParaRPr>
              </a:p>
            </p:txBody>
          </p:sp>
        </mc:Choice>
        <mc:Fallback xmlns="">
          <p:sp>
            <p:nvSpPr>
              <p:cNvPr id="23" name="TextBox 22">
                <a:extLst>
                  <a:ext uri="{FF2B5EF4-FFF2-40B4-BE49-F238E27FC236}">
                    <a16:creationId xmlns:a16="http://schemas.microsoft.com/office/drawing/2014/main" id="{C7C51977-30B9-4E42-9C62-CA071EA2AC53}"/>
                  </a:ext>
                </a:extLst>
              </p:cNvPr>
              <p:cNvSpPr txBox="1">
                <a:spLocks noRot="1" noChangeAspect="1" noMove="1" noResize="1" noEditPoints="1" noAdjustHandles="1" noChangeArrowheads="1" noChangeShapeType="1" noTextEdit="1"/>
              </p:cNvSpPr>
              <p:nvPr/>
            </p:nvSpPr>
            <p:spPr>
              <a:xfrm>
                <a:off x="3156902" y="4430929"/>
                <a:ext cx="1774556" cy="376513"/>
              </a:xfrm>
              <a:prstGeom prst="rect">
                <a:avLst/>
              </a:prstGeom>
              <a:blipFill>
                <a:blip r:embed="rId9"/>
                <a:stretch>
                  <a:fillRect l="-1031" b="-1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CAC5A32-0AD1-4CF8-A30A-27AA55CA5086}"/>
                  </a:ext>
                </a:extLst>
              </p:cNvPr>
              <p:cNvSpPr txBox="1"/>
              <p:nvPr/>
            </p:nvSpPr>
            <p:spPr>
              <a:xfrm>
                <a:off x="3376695" y="2289365"/>
                <a:ext cx="1069383" cy="376513"/>
              </a:xfrm>
              <a:prstGeom prst="rect">
                <a:avLst/>
              </a:prstGeom>
              <a:noFill/>
            </p:spPr>
            <p:txBody>
              <a:bodyPr wrap="square">
                <a:spAutoFit/>
              </a:bodyPr>
              <a:lstStyle/>
              <a:p>
                <a:pPr lvl="0">
                  <a:lnSpc>
                    <a:spcPct val="150000"/>
                  </a:lnSpc>
                </a:pPr>
                <a:r>
                  <a:rPr lang="pt-BR" sz="1400" b="1" dirty="0">
                    <a:solidFill>
                      <a:schemeClr val="dk2"/>
                    </a:solidFill>
                    <a:latin typeface="Times New Roman" panose="02020603050405020304" pitchFamily="18" charset="0"/>
                    <a:ea typeface="Open Sans"/>
                    <a:cs typeface="Times New Roman" panose="02020603050405020304" pitchFamily="18" charset="0"/>
                    <a:sym typeface="Open Sans"/>
                  </a:rPr>
                  <a:t>NN:</a:t>
                </a:r>
                <a:r>
                  <a:rPr lang="pt-BR" sz="1400" dirty="0">
                    <a:solidFill>
                      <a:schemeClr val="dk2"/>
                    </a:solidFill>
                    <a:latin typeface="Times New Roman" panose="02020603050405020304" pitchFamily="18" charset="0"/>
                    <a:ea typeface="Open Sans"/>
                    <a:cs typeface="Times New Roman" panose="02020603050405020304" pitchFamily="18" charset="0"/>
                    <a:sym typeface="Open Sans"/>
                  </a:rPr>
                  <a:t> O(</a:t>
                </a:r>
                <a14:m>
                  <m:oMath xmlns:m="http://schemas.openxmlformats.org/officeDocument/2006/math">
                    <m:sSup>
                      <m:sSupPr>
                        <m:ctrlPr>
                          <a:rPr lang="en-US" sz="1400" i="1">
                            <a:solidFill>
                              <a:schemeClr val="dk2"/>
                            </a:solidFill>
                            <a:latin typeface="Cambria Math" panose="02040503050406030204" pitchFamily="18" charset="0"/>
                            <a:ea typeface="Open Sans"/>
                            <a:cs typeface="Times New Roman" panose="02020603050405020304" pitchFamily="18" charset="0"/>
                            <a:sym typeface="Open Sans"/>
                          </a:rPr>
                        </m:ctrlPr>
                      </m:sSupPr>
                      <m:e>
                        <m:r>
                          <m:rPr>
                            <m:sty m:val="p"/>
                          </m:rPr>
                          <a:rPr lang="pt-BR" sz="1400">
                            <a:solidFill>
                              <a:schemeClr val="dk2"/>
                            </a:solidFill>
                            <a:latin typeface="Cambria Math" panose="02040503050406030204" pitchFamily="18" charset="0"/>
                            <a:ea typeface="Open Sans"/>
                            <a:cs typeface="Times New Roman" panose="02020603050405020304" pitchFamily="18" charset="0"/>
                            <a:sym typeface="Open Sans"/>
                          </a:rPr>
                          <m:t>n</m:t>
                        </m:r>
                      </m:e>
                      <m:sup>
                        <m:r>
                          <a:rPr lang="en-US" sz="1400">
                            <a:solidFill>
                              <a:schemeClr val="dk2"/>
                            </a:solidFill>
                            <a:latin typeface="Cambria Math" panose="02040503050406030204" pitchFamily="18" charset="0"/>
                            <a:ea typeface="Open Sans"/>
                            <a:cs typeface="Times New Roman" panose="02020603050405020304" pitchFamily="18" charset="0"/>
                            <a:sym typeface="Open Sans"/>
                          </a:rPr>
                          <m:t>2</m:t>
                        </m:r>
                      </m:sup>
                    </m:sSup>
                  </m:oMath>
                </a14:m>
                <a:r>
                  <a:rPr lang="pt-BR" sz="1400" dirty="0">
                    <a:solidFill>
                      <a:schemeClr val="dk2"/>
                    </a:solidFill>
                    <a:latin typeface="Times New Roman" panose="02020603050405020304" pitchFamily="18" charset="0"/>
                    <a:ea typeface="Open Sans"/>
                    <a:cs typeface="Times New Roman" panose="02020603050405020304" pitchFamily="18" charset="0"/>
                    <a:sym typeface="Open Sans"/>
                  </a:rPr>
                  <a:t>)</a:t>
                </a:r>
              </a:p>
            </p:txBody>
          </p:sp>
        </mc:Choice>
        <mc:Fallback xmlns="">
          <p:sp>
            <p:nvSpPr>
              <p:cNvPr id="25" name="TextBox 24">
                <a:extLst>
                  <a:ext uri="{FF2B5EF4-FFF2-40B4-BE49-F238E27FC236}">
                    <a16:creationId xmlns:a16="http://schemas.microsoft.com/office/drawing/2014/main" id="{8CAC5A32-0AD1-4CF8-A30A-27AA55CA5086}"/>
                  </a:ext>
                </a:extLst>
              </p:cNvPr>
              <p:cNvSpPr txBox="1">
                <a:spLocks noRot="1" noChangeAspect="1" noMove="1" noResize="1" noEditPoints="1" noAdjustHandles="1" noChangeArrowheads="1" noChangeShapeType="1" noTextEdit="1"/>
              </p:cNvSpPr>
              <p:nvPr/>
            </p:nvSpPr>
            <p:spPr>
              <a:xfrm>
                <a:off x="3376695" y="2289365"/>
                <a:ext cx="1069383" cy="376513"/>
              </a:xfrm>
              <a:prstGeom prst="rect">
                <a:avLst/>
              </a:prstGeom>
              <a:blipFill>
                <a:blip r:embed="rId10"/>
                <a:stretch>
                  <a:fillRect l="-1714" b="-16393"/>
                </a:stretch>
              </a:blipFill>
            </p:spPr>
            <p:txBody>
              <a:bodyPr/>
              <a:lstStyle/>
              <a:p>
                <a:r>
                  <a:rPr 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03"/>
        <p:cNvGrpSpPr/>
        <p:nvPr/>
      </p:nvGrpSpPr>
      <p:grpSpPr>
        <a:xfrm>
          <a:off x="0" y="0"/>
          <a:ext cx="0" cy="0"/>
          <a:chOff x="0" y="0"/>
          <a:chExt cx="0" cy="0"/>
        </a:xfrm>
      </p:grpSpPr>
      <p:sp>
        <p:nvSpPr>
          <p:cNvPr id="2405" name="Google Shape;2405;ge3792907c7_0_178"/>
          <p:cNvSpPr txBox="1"/>
          <p:nvPr/>
        </p:nvSpPr>
        <p:spPr>
          <a:xfrm>
            <a:off x="770066" y="1573500"/>
            <a:ext cx="3435300" cy="1384964"/>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b="1" dirty="0">
                <a:solidFill>
                  <a:schemeClr val="dk2"/>
                </a:solidFill>
                <a:latin typeface="Times New Roman" panose="02020603050405020304" pitchFamily="18" charset="0"/>
                <a:ea typeface="Open Sans"/>
                <a:cs typeface="Times New Roman" panose="02020603050405020304" pitchFamily="18" charset="0"/>
                <a:sym typeface="Open Sans"/>
              </a:rPr>
              <a:t>2. Complexities:</a:t>
            </a:r>
            <a:endParaRPr sz="2000" b="1" dirty="0">
              <a:solidFill>
                <a:schemeClr val="dk2"/>
              </a:solidFill>
              <a:latin typeface="Times New Roman" panose="02020603050405020304" pitchFamily="18" charset="0"/>
              <a:ea typeface="Open Sans"/>
              <a:cs typeface="Times New Roman" panose="02020603050405020304" pitchFamily="18" charset="0"/>
              <a:sym typeface="Open Sans"/>
            </a:endParaRPr>
          </a:p>
          <a:p>
            <a:pPr marL="0" lvl="0" indent="0" algn="l" rtl="0">
              <a:lnSpc>
                <a:spcPct val="150000"/>
              </a:lnSpc>
              <a:spcBef>
                <a:spcPts val="0"/>
              </a:spcBef>
              <a:spcAft>
                <a:spcPts val="0"/>
              </a:spcAft>
              <a:buNone/>
            </a:pPr>
            <a:endParaRPr sz="1600" dirty="0">
              <a:solidFill>
                <a:schemeClr val="dk2"/>
              </a:solidFill>
              <a:latin typeface="Open Sans"/>
              <a:ea typeface="Open Sans"/>
              <a:cs typeface="Open Sans"/>
              <a:sym typeface="Open Sans"/>
            </a:endParaRPr>
          </a:p>
          <a:p>
            <a:pPr marL="0" lvl="0" indent="0" algn="l" rtl="0">
              <a:lnSpc>
                <a:spcPct val="150000"/>
              </a:lnSpc>
              <a:spcBef>
                <a:spcPts val="0"/>
              </a:spcBef>
              <a:spcAft>
                <a:spcPts val="0"/>
              </a:spcAft>
              <a:buNone/>
            </a:pPr>
            <a:endParaRPr sz="1600" dirty="0">
              <a:solidFill>
                <a:schemeClr val="dk2"/>
              </a:solidFill>
              <a:latin typeface="Open Sans"/>
              <a:ea typeface="Open Sans"/>
              <a:cs typeface="Open Sans"/>
              <a:sym typeface="Open Sans"/>
            </a:endParaRPr>
          </a:p>
        </p:txBody>
      </p:sp>
      <p:pic>
        <p:nvPicPr>
          <p:cNvPr id="2406" name="Google Shape;2406;ge3792907c7_0_178"/>
          <p:cNvPicPr preferRelativeResize="0"/>
          <p:nvPr/>
        </p:nvPicPr>
        <p:blipFill>
          <a:blip r:embed="rId3">
            <a:alphaModFix/>
          </a:blip>
          <a:stretch>
            <a:fillRect/>
          </a:stretch>
        </p:blipFill>
        <p:spPr>
          <a:xfrm>
            <a:off x="4341425" y="1922390"/>
            <a:ext cx="4276725" cy="2933700"/>
          </a:xfrm>
          <a:prstGeom prst="rect">
            <a:avLst/>
          </a:prstGeom>
          <a:noFill/>
          <a:ln>
            <a:noFill/>
          </a:ln>
        </p:spPr>
      </p:pic>
      <p:pic>
        <p:nvPicPr>
          <p:cNvPr id="2407" name="Google Shape;2407;ge3792907c7_0_178"/>
          <p:cNvPicPr preferRelativeResize="0"/>
          <p:nvPr/>
        </p:nvPicPr>
        <p:blipFill>
          <a:blip r:embed="rId4">
            <a:alphaModFix/>
          </a:blip>
          <a:stretch>
            <a:fillRect/>
          </a:stretch>
        </p:blipFill>
        <p:spPr>
          <a:xfrm>
            <a:off x="676005" y="2189090"/>
            <a:ext cx="3393301" cy="2400300"/>
          </a:xfrm>
          <a:prstGeom prst="rect">
            <a:avLst/>
          </a:prstGeom>
          <a:noFill/>
          <a:ln>
            <a:noFill/>
          </a:ln>
        </p:spPr>
      </p:pic>
      <p:sp>
        <p:nvSpPr>
          <p:cNvPr id="7" name="Google Shape;2369;ge3792907c7_5_2"/>
          <p:cNvSpPr txBox="1">
            <a:spLocks noGrp="1"/>
          </p:cNvSpPr>
          <p:nvPr>
            <p:ph type="ctrTitle"/>
          </p:nvPr>
        </p:nvSpPr>
        <p:spPr>
          <a:xfrm>
            <a:off x="378710" y="563525"/>
            <a:ext cx="8521654"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a:p>
            <a:pPr marL="0" lvl="0" indent="0" algn="ctr" rtl="0">
              <a:spcBef>
                <a:spcPts val="0"/>
              </a:spcBef>
              <a:spcAft>
                <a:spcPts val="0"/>
              </a:spcAft>
              <a:buClr>
                <a:srgbClr val="000000"/>
              </a:buClr>
              <a:buSzPts val="800"/>
              <a:buFont typeface="Arial"/>
              <a:buNone/>
            </a:pPr>
            <a:r>
              <a:rPr lang="en" sz="4400" b="1" dirty="0">
                <a:latin typeface="Times New Roman" panose="02020603050405020304" pitchFamily="18" charset="0"/>
                <a:cs typeface="Times New Roman" panose="02020603050405020304" pitchFamily="18" charset="0"/>
              </a:rPr>
              <a:t>Discussion and Conclusion </a:t>
            </a:r>
            <a:r>
              <a:rPr lang="en" sz="2000" b="1" dirty="0">
                <a:latin typeface="Times New Roman" panose="02020603050405020304" pitchFamily="18" charset="0"/>
                <a:cs typeface="Times New Roman" panose="02020603050405020304" pitchFamily="18" charset="0"/>
              </a:rPr>
              <a:t>(Cont’d)</a:t>
            </a:r>
            <a:endParaRPr sz="2000" b="1"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13" name="Google Shape;2413;ge3792907c7_0_167"/>
              <p:cNvSpPr txBox="1"/>
              <p:nvPr/>
            </p:nvSpPr>
            <p:spPr>
              <a:xfrm>
                <a:off x="843875" y="1588740"/>
                <a:ext cx="3435300" cy="3201937"/>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pt-BR" sz="2000" b="1" dirty="0">
                    <a:solidFill>
                      <a:schemeClr val="dk2"/>
                    </a:solidFill>
                    <a:latin typeface="Times New Roman" panose="02020603050405020304" pitchFamily="18" charset="0"/>
                    <a:ea typeface="Open Sans"/>
                    <a:cs typeface="Times New Roman" panose="02020603050405020304" pitchFamily="18" charset="0"/>
                    <a:sym typeface="Open Sans"/>
                  </a:rPr>
                  <a:t>2. Complexities:</a:t>
                </a:r>
              </a:p>
              <a:p>
                <a:pPr marL="0" lvl="0" indent="0" algn="l" rtl="0">
                  <a:lnSpc>
                    <a:spcPct val="150000"/>
                  </a:lnSpc>
                  <a:spcBef>
                    <a:spcPts val="0"/>
                  </a:spcBef>
                  <a:spcAft>
                    <a:spcPts val="0"/>
                  </a:spcAft>
                  <a:buNone/>
                </a:pPr>
                <a:endParaRPr lang="pt-BR" sz="900" b="1" dirty="0">
                  <a:solidFill>
                    <a:schemeClr val="dk2"/>
                  </a:solidFill>
                  <a:latin typeface="Times New Roman" panose="02020603050405020304" pitchFamily="18" charset="0"/>
                  <a:ea typeface="Open Sans"/>
                  <a:cs typeface="Times New Roman" panose="02020603050405020304" pitchFamily="18" charset="0"/>
                  <a:sym typeface="Open Sans"/>
                </a:endParaRPr>
              </a:p>
              <a:p>
                <a:pPr marL="0" lvl="0" indent="0" algn="l" rtl="0">
                  <a:lnSpc>
                    <a:spcPct val="150000"/>
                  </a:lnSpc>
                  <a:spcBef>
                    <a:spcPts val="0"/>
                  </a:spcBef>
                  <a:spcAft>
                    <a:spcPts val="0"/>
                  </a:spcAft>
                  <a:buNone/>
                </a:pPr>
                <a:r>
                  <a:rPr lang="pt-BR" sz="2000" b="1" dirty="0">
                    <a:solidFill>
                      <a:schemeClr val="dk2"/>
                    </a:solidFill>
                    <a:latin typeface="Times New Roman" panose="02020603050405020304" pitchFamily="18" charset="0"/>
                    <a:ea typeface="Open Sans"/>
                    <a:cs typeface="Times New Roman" panose="02020603050405020304" pitchFamily="18" charset="0"/>
                    <a:sym typeface="Open Sans"/>
                  </a:rPr>
                  <a:t>MST: </a:t>
                </a:r>
                <a:r>
                  <a:rPr lang="pt-BR" sz="2000" dirty="0">
                    <a:solidFill>
                      <a:schemeClr val="dk2"/>
                    </a:solidFill>
                    <a:latin typeface="Times New Roman" panose="02020603050405020304" pitchFamily="18" charset="0"/>
                    <a:ea typeface="Open Sans"/>
                    <a:cs typeface="Times New Roman" panose="02020603050405020304" pitchFamily="18" charset="0"/>
                    <a:sym typeface="Open Sans"/>
                  </a:rPr>
                  <a:t>O(</a:t>
                </a:r>
                <a14:m>
                  <m:oMath xmlns:m="http://schemas.openxmlformats.org/officeDocument/2006/math">
                    <m:sSup>
                      <m:sSupPr>
                        <m:ctrlPr>
                          <a:rPr lang="en-US" sz="2000" b="0" i="1" smtClean="0">
                            <a:solidFill>
                              <a:schemeClr val="dk2"/>
                            </a:solidFill>
                            <a:latin typeface="Cambria Math" panose="02040503050406030204" pitchFamily="18" charset="0"/>
                            <a:ea typeface="Open Sans"/>
                            <a:cs typeface="Times New Roman" panose="02020603050405020304" pitchFamily="18" charset="0"/>
                            <a:sym typeface="Open Sans"/>
                          </a:rPr>
                        </m:ctrlPr>
                      </m:sSupPr>
                      <m:e>
                        <m:r>
                          <m:rPr>
                            <m:sty m:val="p"/>
                          </m:rPr>
                          <a:rPr lang="pt-BR" sz="2000" b="0" i="0" smtClean="0">
                            <a:solidFill>
                              <a:schemeClr val="dk2"/>
                            </a:solidFill>
                            <a:latin typeface="Cambria Math" panose="02040503050406030204" pitchFamily="18" charset="0"/>
                            <a:ea typeface="Open Sans"/>
                            <a:cs typeface="Times New Roman" panose="02020603050405020304" pitchFamily="18" charset="0"/>
                            <a:sym typeface="Open Sans"/>
                          </a:rPr>
                          <m:t>n</m:t>
                        </m:r>
                      </m:e>
                      <m:sup>
                        <m:r>
                          <a:rPr lang="en-US" sz="2000" b="0" i="0" smtClean="0">
                            <a:solidFill>
                              <a:schemeClr val="dk2"/>
                            </a:solidFill>
                            <a:latin typeface="Cambria Math" panose="02040503050406030204" pitchFamily="18" charset="0"/>
                            <a:ea typeface="Open Sans"/>
                            <a:cs typeface="Times New Roman" panose="02020603050405020304" pitchFamily="18" charset="0"/>
                            <a:sym typeface="Open Sans"/>
                          </a:rPr>
                          <m:t>2</m:t>
                        </m:r>
                      </m:sup>
                    </m:sSup>
                  </m:oMath>
                </a14:m>
                <a:r>
                  <a:rPr lang="pt-BR" sz="2000" dirty="0">
                    <a:solidFill>
                      <a:schemeClr val="dk2"/>
                    </a:solidFill>
                    <a:latin typeface="Times New Roman" panose="02020603050405020304" pitchFamily="18" charset="0"/>
                    <a:ea typeface="Open Sans"/>
                    <a:cs typeface="Times New Roman" panose="02020603050405020304" pitchFamily="18" charset="0"/>
                    <a:sym typeface="Open Sans"/>
                  </a:rPr>
                  <a:t>)</a:t>
                </a:r>
              </a:p>
              <a:p>
                <a:pPr lvl="0">
                  <a:lnSpc>
                    <a:spcPct val="150000"/>
                  </a:lnSpc>
                </a:pPr>
                <a:r>
                  <a:rPr lang="pt-BR" sz="2000" b="1" dirty="0">
                    <a:solidFill>
                      <a:schemeClr val="dk2"/>
                    </a:solidFill>
                    <a:latin typeface="Times New Roman" panose="02020603050405020304" pitchFamily="18" charset="0"/>
                    <a:ea typeface="Open Sans"/>
                    <a:cs typeface="Times New Roman" panose="02020603050405020304" pitchFamily="18" charset="0"/>
                    <a:sym typeface="Open Sans"/>
                  </a:rPr>
                  <a:t>Greedy:</a:t>
                </a:r>
                <a:r>
                  <a:rPr lang="pt-BR" sz="2000" dirty="0">
                    <a:solidFill>
                      <a:schemeClr val="dk2"/>
                    </a:solidFill>
                    <a:latin typeface="Times New Roman" panose="02020603050405020304" pitchFamily="18" charset="0"/>
                    <a:ea typeface="Open Sans"/>
                    <a:cs typeface="Times New Roman" panose="02020603050405020304" pitchFamily="18" charset="0"/>
                    <a:sym typeface="Open Sans"/>
                  </a:rPr>
                  <a:t> O(</a:t>
                </a:r>
                <a14:m>
                  <m:oMath xmlns:m="http://schemas.openxmlformats.org/officeDocument/2006/math">
                    <m:sSup>
                      <m:sSupPr>
                        <m:ctrlPr>
                          <a:rPr lang="en-US" sz="2000" i="1">
                            <a:solidFill>
                              <a:schemeClr val="dk2"/>
                            </a:solidFill>
                            <a:latin typeface="Cambria Math" panose="02040503050406030204" pitchFamily="18" charset="0"/>
                            <a:ea typeface="Open Sans"/>
                            <a:cs typeface="Times New Roman" panose="02020603050405020304" pitchFamily="18" charset="0"/>
                            <a:sym typeface="Open Sans"/>
                          </a:rPr>
                        </m:ctrlPr>
                      </m:sSupPr>
                      <m:e>
                        <m:r>
                          <m:rPr>
                            <m:sty m:val="p"/>
                          </m:rPr>
                          <a:rPr lang="pt-BR" sz="2000">
                            <a:solidFill>
                              <a:schemeClr val="dk2"/>
                            </a:solidFill>
                            <a:latin typeface="Cambria Math" panose="02040503050406030204" pitchFamily="18" charset="0"/>
                            <a:ea typeface="Open Sans"/>
                            <a:cs typeface="Times New Roman" panose="02020603050405020304" pitchFamily="18" charset="0"/>
                            <a:sym typeface="Open Sans"/>
                          </a:rPr>
                          <m:t>n</m:t>
                        </m:r>
                      </m:e>
                      <m:sup>
                        <m:r>
                          <a:rPr lang="en-US" sz="2000">
                            <a:solidFill>
                              <a:schemeClr val="dk2"/>
                            </a:solidFill>
                            <a:latin typeface="Cambria Math" panose="02040503050406030204" pitchFamily="18" charset="0"/>
                            <a:ea typeface="Open Sans"/>
                            <a:cs typeface="Times New Roman" panose="02020603050405020304" pitchFamily="18" charset="0"/>
                            <a:sym typeface="Open Sans"/>
                          </a:rPr>
                          <m:t>2</m:t>
                        </m:r>
                      </m:sup>
                    </m:sSup>
                  </m:oMath>
                </a14:m>
                <a:r>
                  <a:rPr lang="pt-BR" sz="2000" dirty="0">
                    <a:solidFill>
                      <a:schemeClr val="dk2"/>
                    </a:solidFill>
                    <a:latin typeface="Times New Roman" panose="02020603050405020304" pitchFamily="18" charset="0"/>
                    <a:ea typeface="Open Sans"/>
                    <a:cs typeface="Times New Roman" panose="02020603050405020304" pitchFamily="18" charset="0"/>
                    <a:sym typeface="Open Sans"/>
                  </a:rPr>
                  <a:t>log(n))</a:t>
                </a:r>
              </a:p>
              <a:p>
                <a:pPr lvl="0">
                  <a:lnSpc>
                    <a:spcPct val="150000"/>
                  </a:lnSpc>
                </a:pPr>
                <a:r>
                  <a:rPr lang="pt-BR" sz="2000" b="1" dirty="0">
                    <a:solidFill>
                      <a:schemeClr val="dk2"/>
                    </a:solidFill>
                    <a:latin typeface="Times New Roman" panose="02020603050405020304" pitchFamily="18" charset="0"/>
                    <a:ea typeface="Open Sans"/>
                    <a:cs typeface="Times New Roman" panose="02020603050405020304" pitchFamily="18" charset="0"/>
                    <a:sym typeface="Open Sans"/>
                  </a:rPr>
                  <a:t>DAC: </a:t>
                </a:r>
                <a14:m>
                  <m:oMath xmlns:m="http://schemas.openxmlformats.org/officeDocument/2006/math">
                    <m:sSup>
                      <m:sSupPr>
                        <m:ctrlPr>
                          <a:rPr lang="en-US" sz="2000" i="1">
                            <a:solidFill>
                              <a:schemeClr val="dk2"/>
                            </a:solidFill>
                            <a:latin typeface="Cambria Math" panose="02040503050406030204" pitchFamily="18" charset="0"/>
                            <a:ea typeface="Open Sans"/>
                            <a:cs typeface="Times New Roman" panose="02020603050405020304" pitchFamily="18" charset="0"/>
                            <a:sym typeface="Open Sans"/>
                          </a:rPr>
                        </m:ctrlPr>
                      </m:sSupPr>
                      <m:e>
                        <m:r>
                          <m:rPr>
                            <m:sty m:val="p"/>
                          </m:rPr>
                          <a:rPr lang="pt-BR" sz="2000">
                            <a:solidFill>
                              <a:schemeClr val="dk2"/>
                            </a:solidFill>
                            <a:latin typeface="Cambria Math" panose="02040503050406030204" pitchFamily="18" charset="0"/>
                            <a:ea typeface="Open Sans"/>
                            <a:cs typeface="Times New Roman" panose="02020603050405020304" pitchFamily="18" charset="0"/>
                            <a:sym typeface="Open Sans"/>
                          </a:rPr>
                          <m:t>n</m:t>
                        </m:r>
                      </m:e>
                      <m:sup>
                        <m:r>
                          <a:rPr lang="en-US" sz="2000" b="0" i="0" smtClean="0">
                            <a:solidFill>
                              <a:schemeClr val="dk2"/>
                            </a:solidFill>
                            <a:latin typeface="Cambria Math" panose="02040503050406030204" pitchFamily="18" charset="0"/>
                            <a:ea typeface="Open Sans"/>
                            <a:cs typeface="Times New Roman" panose="02020603050405020304" pitchFamily="18" charset="0"/>
                            <a:sym typeface="Open Sans"/>
                          </a:rPr>
                          <m:t>3</m:t>
                        </m:r>
                      </m:sup>
                    </m:sSup>
                  </m:oMath>
                </a14:m>
                <a:r>
                  <a:rPr lang="pt-BR" sz="2000" dirty="0">
                    <a:solidFill>
                      <a:schemeClr val="dk2"/>
                    </a:solidFill>
                    <a:latin typeface="Times New Roman" panose="02020603050405020304" pitchFamily="18" charset="0"/>
                    <a:ea typeface="Open Sans"/>
                    <a:cs typeface="Times New Roman" panose="02020603050405020304" pitchFamily="18" charset="0"/>
                    <a:sym typeface="Open Sans"/>
                  </a:rPr>
                  <a:t>. </a:t>
                </a:r>
                <a14:m>
                  <m:oMath xmlns:m="http://schemas.openxmlformats.org/officeDocument/2006/math">
                    <m:sSup>
                      <m:sSupPr>
                        <m:ctrlPr>
                          <a:rPr lang="en-US" sz="2000" i="1">
                            <a:solidFill>
                              <a:schemeClr val="dk2"/>
                            </a:solidFill>
                            <a:latin typeface="Cambria Math" panose="02040503050406030204" pitchFamily="18" charset="0"/>
                            <a:ea typeface="Open Sans"/>
                            <a:cs typeface="Times New Roman" panose="02020603050405020304" pitchFamily="18" charset="0"/>
                            <a:sym typeface="Open Sans"/>
                          </a:rPr>
                        </m:ctrlPr>
                      </m:sSupPr>
                      <m:e>
                        <m:r>
                          <m:rPr>
                            <m:nor/>
                          </m:rPr>
                          <a:rPr lang="pt-BR" sz="2000" dirty="0">
                            <a:solidFill>
                              <a:schemeClr val="dk2"/>
                            </a:solidFill>
                            <a:latin typeface="Times New Roman" panose="02020603050405020304" pitchFamily="18" charset="0"/>
                            <a:ea typeface="Open Sans"/>
                            <a:cs typeface="Times New Roman" panose="02020603050405020304" pitchFamily="18" charset="0"/>
                            <a:sym typeface="Open Sans"/>
                          </a:rPr>
                          <m:t>(</m:t>
                        </m:r>
                        <m:r>
                          <m:rPr>
                            <m:nor/>
                          </m:rPr>
                          <a:rPr lang="pt-BR" sz="2000" dirty="0">
                            <a:solidFill>
                              <a:schemeClr val="dk2"/>
                            </a:solidFill>
                            <a:latin typeface="Times New Roman" panose="02020603050405020304" pitchFamily="18" charset="0"/>
                            <a:ea typeface="Open Sans"/>
                            <a:cs typeface="Times New Roman" panose="02020603050405020304" pitchFamily="18" charset="0"/>
                            <a:sym typeface="Open Sans"/>
                          </a:rPr>
                          <m:t>Log</m:t>
                        </m:r>
                        <m:r>
                          <m:rPr>
                            <m:nor/>
                          </m:rPr>
                          <a:rPr lang="pt-BR" sz="2000" dirty="0">
                            <a:solidFill>
                              <a:schemeClr val="dk2"/>
                            </a:solidFill>
                            <a:latin typeface="Times New Roman" panose="02020603050405020304" pitchFamily="18" charset="0"/>
                            <a:ea typeface="Open Sans"/>
                            <a:cs typeface="Times New Roman" panose="02020603050405020304" pitchFamily="18" charset="0"/>
                            <a:sym typeface="Open Sans"/>
                          </a:rPr>
                          <m:t> </m:t>
                        </m:r>
                        <m:r>
                          <m:rPr>
                            <m:nor/>
                          </m:rPr>
                          <a:rPr lang="pt-BR" sz="2000" dirty="0">
                            <a:solidFill>
                              <a:schemeClr val="dk2"/>
                            </a:solidFill>
                            <a:latin typeface="Times New Roman" panose="02020603050405020304" pitchFamily="18" charset="0"/>
                            <a:ea typeface="Open Sans"/>
                            <a:cs typeface="Times New Roman" panose="02020603050405020304" pitchFamily="18" charset="0"/>
                            <a:sym typeface="Open Sans"/>
                          </a:rPr>
                          <m:t>n</m:t>
                        </m:r>
                        <m:r>
                          <a:rPr lang="en-US" sz="2000" b="0" i="1" dirty="0" smtClean="0">
                            <a:solidFill>
                              <a:schemeClr val="dk2"/>
                            </a:solidFill>
                            <a:latin typeface="Cambria Math" panose="02040503050406030204" pitchFamily="18" charset="0"/>
                            <a:ea typeface="Open Sans"/>
                            <a:cs typeface="Times New Roman" panose="02020603050405020304" pitchFamily="18" charset="0"/>
                            <a:sym typeface="Open Sans"/>
                          </a:rPr>
                          <m:t>)</m:t>
                        </m:r>
                      </m:e>
                      <m:sup>
                        <m:r>
                          <a:rPr lang="en-US" sz="2000">
                            <a:solidFill>
                              <a:schemeClr val="dk2"/>
                            </a:solidFill>
                            <a:latin typeface="Cambria Math" panose="02040503050406030204" pitchFamily="18" charset="0"/>
                            <a:ea typeface="Open Sans"/>
                            <a:cs typeface="Times New Roman" panose="02020603050405020304" pitchFamily="18" charset="0"/>
                            <a:sym typeface="Open Sans"/>
                          </a:rPr>
                          <m:t>2</m:t>
                        </m:r>
                      </m:sup>
                    </m:sSup>
                  </m:oMath>
                </a14:m>
                <a:endParaRPr lang="pt-BR" sz="2000" dirty="0">
                  <a:solidFill>
                    <a:schemeClr val="dk2"/>
                  </a:solidFill>
                  <a:latin typeface="Times New Roman" panose="02020603050405020304" pitchFamily="18" charset="0"/>
                  <a:ea typeface="Open Sans"/>
                  <a:cs typeface="Times New Roman" panose="02020603050405020304" pitchFamily="18" charset="0"/>
                  <a:sym typeface="Open Sans"/>
                </a:endParaRPr>
              </a:p>
              <a:p>
                <a:pPr lvl="0">
                  <a:lnSpc>
                    <a:spcPct val="150000"/>
                  </a:lnSpc>
                </a:pPr>
                <a:r>
                  <a:rPr lang="pt-BR" sz="2000" b="1" dirty="0">
                    <a:solidFill>
                      <a:schemeClr val="dk2"/>
                    </a:solidFill>
                    <a:latin typeface="Times New Roman" panose="02020603050405020304" pitchFamily="18" charset="0"/>
                    <a:ea typeface="Open Sans"/>
                    <a:cs typeface="Times New Roman" panose="02020603050405020304" pitchFamily="18" charset="0"/>
                    <a:sym typeface="Open Sans"/>
                  </a:rPr>
                  <a:t>NN:</a:t>
                </a:r>
                <a:r>
                  <a:rPr lang="pt-BR" sz="2000" dirty="0">
                    <a:solidFill>
                      <a:schemeClr val="dk2"/>
                    </a:solidFill>
                    <a:latin typeface="Times New Roman" panose="02020603050405020304" pitchFamily="18" charset="0"/>
                    <a:ea typeface="Open Sans"/>
                    <a:cs typeface="Times New Roman" panose="02020603050405020304" pitchFamily="18" charset="0"/>
                    <a:sym typeface="Open Sans"/>
                  </a:rPr>
                  <a:t> O(</a:t>
                </a:r>
                <a14:m>
                  <m:oMath xmlns:m="http://schemas.openxmlformats.org/officeDocument/2006/math">
                    <m:sSup>
                      <m:sSupPr>
                        <m:ctrlPr>
                          <a:rPr lang="en-US" sz="2000" i="1">
                            <a:solidFill>
                              <a:schemeClr val="dk2"/>
                            </a:solidFill>
                            <a:latin typeface="Cambria Math" panose="02040503050406030204" pitchFamily="18" charset="0"/>
                            <a:ea typeface="Open Sans"/>
                            <a:cs typeface="Times New Roman" panose="02020603050405020304" pitchFamily="18" charset="0"/>
                            <a:sym typeface="Open Sans"/>
                          </a:rPr>
                        </m:ctrlPr>
                      </m:sSupPr>
                      <m:e>
                        <m:r>
                          <m:rPr>
                            <m:sty m:val="p"/>
                          </m:rPr>
                          <a:rPr lang="pt-BR" sz="2000">
                            <a:solidFill>
                              <a:schemeClr val="dk2"/>
                            </a:solidFill>
                            <a:latin typeface="Cambria Math" panose="02040503050406030204" pitchFamily="18" charset="0"/>
                            <a:ea typeface="Open Sans"/>
                            <a:cs typeface="Times New Roman" panose="02020603050405020304" pitchFamily="18" charset="0"/>
                            <a:sym typeface="Open Sans"/>
                          </a:rPr>
                          <m:t>n</m:t>
                        </m:r>
                      </m:e>
                      <m:sup>
                        <m:r>
                          <a:rPr lang="en-US" sz="2000">
                            <a:solidFill>
                              <a:schemeClr val="dk2"/>
                            </a:solidFill>
                            <a:latin typeface="Cambria Math" panose="02040503050406030204" pitchFamily="18" charset="0"/>
                            <a:ea typeface="Open Sans"/>
                            <a:cs typeface="Times New Roman" panose="02020603050405020304" pitchFamily="18" charset="0"/>
                            <a:sym typeface="Open Sans"/>
                          </a:rPr>
                          <m:t>2</m:t>
                        </m:r>
                      </m:sup>
                    </m:sSup>
                  </m:oMath>
                </a14:m>
                <a:r>
                  <a:rPr lang="pt-BR" sz="2000" dirty="0">
                    <a:solidFill>
                      <a:schemeClr val="dk2"/>
                    </a:solidFill>
                    <a:latin typeface="Times New Roman" panose="02020603050405020304" pitchFamily="18" charset="0"/>
                    <a:ea typeface="Open Sans"/>
                    <a:cs typeface="Times New Roman" panose="02020603050405020304" pitchFamily="18" charset="0"/>
                    <a:sym typeface="Open Sans"/>
                  </a:rPr>
                  <a:t>)</a:t>
                </a:r>
              </a:p>
              <a:p>
                <a:pPr marL="0" lvl="0" indent="0" algn="l" rtl="0">
                  <a:lnSpc>
                    <a:spcPct val="150000"/>
                  </a:lnSpc>
                  <a:spcBef>
                    <a:spcPts val="0"/>
                  </a:spcBef>
                  <a:spcAft>
                    <a:spcPts val="0"/>
                  </a:spcAft>
                  <a:buNone/>
                </a:pPr>
                <a:endParaRPr sz="2000" dirty="0">
                  <a:solidFill>
                    <a:schemeClr val="dk2"/>
                  </a:solidFill>
                  <a:latin typeface="Times New Roman" panose="02020603050405020304" pitchFamily="18" charset="0"/>
                  <a:ea typeface="Open Sans"/>
                  <a:cs typeface="Times New Roman" panose="02020603050405020304" pitchFamily="18" charset="0"/>
                  <a:sym typeface="Open Sans"/>
                </a:endParaRPr>
              </a:p>
            </p:txBody>
          </p:sp>
        </mc:Choice>
        <mc:Fallback xmlns="">
          <p:sp>
            <p:nvSpPr>
              <p:cNvPr id="2413" name="Google Shape;2413;ge3792907c7_0_167"/>
              <p:cNvSpPr txBox="1">
                <a:spLocks noRot="1" noChangeAspect="1" noMove="1" noResize="1" noEditPoints="1" noAdjustHandles="1" noChangeArrowheads="1" noChangeShapeType="1" noTextEdit="1"/>
              </p:cNvSpPr>
              <p:nvPr/>
            </p:nvSpPr>
            <p:spPr>
              <a:xfrm>
                <a:off x="843875" y="1588740"/>
                <a:ext cx="3435300" cy="3201937"/>
              </a:xfrm>
              <a:prstGeom prst="rect">
                <a:avLst/>
              </a:prstGeom>
              <a:blipFill rotWithShape="0">
                <a:blip r:embed="rId3"/>
                <a:stretch>
                  <a:fillRect l="-1773"/>
                </a:stretch>
              </a:blipFill>
              <a:ln>
                <a:noFill/>
              </a:ln>
            </p:spPr>
            <p:txBody>
              <a:bodyPr/>
              <a:lstStyle/>
              <a:p>
                <a:r>
                  <a:rPr lang="en-US">
                    <a:noFill/>
                  </a:rPr>
                  <a:t> </a:t>
                </a:r>
              </a:p>
            </p:txBody>
          </p:sp>
        </mc:Fallback>
      </mc:AlternateContent>
      <p:pic>
        <p:nvPicPr>
          <p:cNvPr id="2414" name="Google Shape;2414;ge3792907c7_0_167"/>
          <p:cNvPicPr preferRelativeResize="0"/>
          <p:nvPr/>
        </p:nvPicPr>
        <p:blipFill>
          <a:blip r:embed="rId4">
            <a:alphaModFix/>
          </a:blip>
          <a:stretch>
            <a:fillRect/>
          </a:stretch>
        </p:blipFill>
        <p:spPr>
          <a:xfrm>
            <a:off x="4108055" y="1765439"/>
            <a:ext cx="4560025" cy="2808975"/>
          </a:xfrm>
          <a:prstGeom prst="rect">
            <a:avLst/>
          </a:prstGeom>
          <a:noFill/>
          <a:ln>
            <a:noFill/>
          </a:ln>
        </p:spPr>
      </p:pic>
      <p:sp>
        <p:nvSpPr>
          <p:cNvPr id="6" name="Google Shape;2369;ge3792907c7_5_2"/>
          <p:cNvSpPr txBox="1">
            <a:spLocks noGrp="1"/>
          </p:cNvSpPr>
          <p:nvPr>
            <p:ph type="ctrTitle"/>
          </p:nvPr>
        </p:nvSpPr>
        <p:spPr>
          <a:xfrm>
            <a:off x="378710" y="563525"/>
            <a:ext cx="8521654"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a:p>
            <a:pPr marL="0" lvl="0" indent="0" algn="ctr" rtl="0">
              <a:spcBef>
                <a:spcPts val="0"/>
              </a:spcBef>
              <a:spcAft>
                <a:spcPts val="0"/>
              </a:spcAft>
              <a:buClr>
                <a:srgbClr val="000000"/>
              </a:buClr>
              <a:buSzPts val="800"/>
              <a:buFont typeface="Arial"/>
              <a:buNone/>
            </a:pPr>
            <a:r>
              <a:rPr lang="en" sz="4400" b="1" dirty="0">
                <a:latin typeface="Times New Roman" panose="02020603050405020304" pitchFamily="18" charset="0"/>
                <a:cs typeface="Times New Roman" panose="02020603050405020304" pitchFamily="18" charset="0"/>
              </a:rPr>
              <a:t>Discussion and Conclusion </a:t>
            </a:r>
            <a:r>
              <a:rPr lang="en" sz="2000" b="1" dirty="0">
                <a:latin typeface="Times New Roman" panose="02020603050405020304" pitchFamily="18" charset="0"/>
                <a:cs typeface="Times New Roman" panose="02020603050405020304" pitchFamily="18" charset="0"/>
              </a:rPr>
              <a:t>(Cont’d)</a:t>
            </a:r>
            <a:endParaRPr sz="2000" b="1"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sp>
        <p:nvSpPr>
          <p:cNvPr id="2420" name="Google Shape;2420;ge3792907c7_0_187"/>
          <p:cNvSpPr txBox="1"/>
          <p:nvPr/>
        </p:nvSpPr>
        <p:spPr>
          <a:xfrm>
            <a:off x="851495" y="1649700"/>
            <a:ext cx="3435300" cy="1754296"/>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b="1" dirty="0">
                <a:solidFill>
                  <a:schemeClr val="dk2"/>
                </a:solidFill>
                <a:latin typeface="Times New Roman" panose="02020603050405020304" pitchFamily="18" charset="0"/>
                <a:ea typeface="Open Sans"/>
                <a:cs typeface="Times New Roman" panose="02020603050405020304" pitchFamily="18" charset="0"/>
                <a:sym typeface="Open Sans"/>
              </a:rPr>
              <a:t>2. Complexities:</a:t>
            </a:r>
            <a:endParaRPr sz="2000" b="1" dirty="0">
              <a:solidFill>
                <a:schemeClr val="dk2"/>
              </a:solidFill>
              <a:latin typeface="Times New Roman" panose="02020603050405020304" pitchFamily="18" charset="0"/>
              <a:ea typeface="Open Sans"/>
              <a:cs typeface="Times New Roman" panose="02020603050405020304" pitchFamily="18" charset="0"/>
              <a:sym typeface="Open Sans"/>
            </a:endParaRPr>
          </a:p>
          <a:p>
            <a:pPr marL="0" lvl="0" indent="0" algn="l" rtl="0">
              <a:lnSpc>
                <a:spcPct val="150000"/>
              </a:lnSpc>
              <a:spcBef>
                <a:spcPts val="0"/>
              </a:spcBef>
              <a:spcAft>
                <a:spcPts val="0"/>
              </a:spcAft>
              <a:buNone/>
            </a:pPr>
            <a:endParaRPr sz="1600" b="1" dirty="0">
              <a:solidFill>
                <a:schemeClr val="dk2"/>
              </a:solidFill>
              <a:latin typeface="Open Sans"/>
              <a:ea typeface="Open Sans"/>
              <a:cs typeface="Open Sans"/>
              <a:sym typeface="Open Sans"/>
            </a:endParaRPr>
          </a:p>
          <a:p>
            <a:pPr marL="0" lvl="0" indent="0" algn="l" rtl="0">
              <a:lnSpc>
                <a:spcPct val="150000"/>
              </a:lnSpc>
              <a:spcBef>
                <a:spcPts val="0"/>
              </a:spcBef>
              <a:spcAft>
                <a:spcPts val="0"/>
              </a:spcAft>
              <a:buNone/>
            </a:pPr>
            <a:endParaRPr sz="1600" dirty="0">
              <a:solidFill>
                <a:schemeClr val="dk2"/>
              </a:solidFill>
              <a:latin typeface="Open Sans"/>
              <a:ea typeface="Open Sans"/>
              <a:cs typeface="Open Sans"/>
              <a:sym typeface="Open Sans"/>
            </a:endParaRPr>
          </a:p>
          <a:p>
            <a:pPr marL="0" lvl="0" indent="0" algn="l" rtl="0">
              <a:lnSpc>
                <a:spcPct val="150000"/>
              </a:lnSpc>
              <a:spcBef>
                <a:spcPts val="0"/>
              </a:spcBef>
              <a:spcAft>
                <a:spcPts val="0"/>
              </a:spcAft>
              <a:buNone/>
            </a:pPr>
            <a:endParaRPr sz="1600" dirty="0">
              <a:solidFill>
                <a:schemeClr val="dk2"/>
              </a:solidFill>
              <a:latin typeface="Open Sans"/>
              <a:ea typeface="Open Sans"/>
              <a:cs typeface="Open Sans"/>
              <a:sym typeface="Open Sans"/>
            </a:endParaRPr>
          </a:p>
        </p:txBody>
      </p:sp>
      <p:pic>
        <p:nvPicPr>
          <p:cNvPr id="2421" name="Google Shape;2421;ge3792907c7_0_187"/>
          <p:cNvPicPr preferRelativeResize="0"/>
          <p:nvPr/>
        </p:nvPicPr>
        <p:blipFill>
          <a:blip r:embed="rId3">
            <a:alphaModFix/>
          </a:blip>
          <a:stretch>
            <a:fillRect/>
          </a:stretch>
        </p:blipFill>
        <p:spPr>
          <a:xfrm>
            <a:off x="3992120" y="1882496"/>
            <a:ext cx="4560025" cy="2726985"/>
          </a:xfrm>
          <a:prstGeom prst="rect">
            <a:avLst/>
          </a:prstGeom>
          <a:noFill/>
          <a:ln>
            <a:noFill/>
          </a:ln>
        </p:spPr>
      </p:pic>
      <p:sp>
        <p:nvSpPr>
          <p:cNvPr id="6" name="Google Shape;2369;ge3792907c7_5_2"/>
          <p:cNvSpPr txBox="1">
            <a:spLocks noGrp="1"/>
          </p:cNvSpPr>
          <p:nvPr>
            <p:ph type="ctrTitle"/>
          </p:nvPr>
        </p:nvSpPr>
        <p:spPr>
          <a:xfrm>
            <a:off x="378710" y="563525"/>
            <a:ext cx="8521654"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a:p>
            <a:pPr marL="0" lvl="0" indent="0" algn="ctr" rtl="0">
              <a:spcBef>
                <a:spcPts val="0"/>
              </a:spcBef>
              <a:spcAft>
                <a:spcPts val="0"/>
              </a:spcAft>
              <a:buClr>
                <a:srgbClr val="000000"/>
              </a:buClr>
              <a:buSzPts val="800"/>
              <a:buFont typeface="Arial"/>
              <a:buNone/>
            </a:pPr>
            <a:r>
              <a:rPr lang="en" sz="4400" b="1" dirty="0">
                <a:latin typeface="Times New Roman" panose="02020603050405020304" pitchFamily="18" charset="0"/>
                <a:cs typeface="Times New Roman" panose="02020603050405020304" pitchFamily="18" charset="0"/>
              </a:rPr>
              <a:t>Discussion and Conclusion </a:t>
            </a:r>
            <a:r>
              <a:rPr lang="en" sz="2000" b="1" dirty="0">
                <a:latin typeface="Times New Roman" panose="02020603050405020304" pitchFamily="18" charset="0"/>
                <a:cs typeface="Times New Roman" panose="02020603050405020304" pitchFamily="18" charset="0"/>
              </a:rPr>
              <a:t>(Cont’d)</a:t>
            </a:r>
            <a:endParaRPr sz="2000" b="1"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dirty="0"/>
          </a:p>
        </p:txBody>
      </p:sp>
      <p:pic>
        <p:nvPicPr>
          <p:cNvPr id="5" name="Google Shape;2414;ge3792907c7_0_167">
            <a:extLst>
              <a:ext uri="{FF2B5EF4-FFF2-40B4-BE49-F238E27FC236}">
                <a16:creationId xmlns:a16="http://schemas.microsoft.com/office/drawing/2014/main" id="{373ADE56-6206-4B39-BB50-288B50AB37DA}"/>
              </a:ext>
            </a:extLst>
          </p:cNvPr>
          <p:cNvPicPr preferRelativeResize="0"/>
          <p:nvPr/>
        </p:nvPicPr>
        <p:blipFill>
          <a:blip r:embed="rId4">
            <a:alphaModFix/>
          </a:blip>
          <a:stretch>
            <a:fillRect/>
          </a:stretch>
        </p:blipFill>
        <p:spPr>
          <a:xfrm>
            <a:off x="4108055" y="1765439"/>
            <a:ext cx="4560025" cy="2808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7" name="Google Shape;2427;ge3792907c7_0_196"/>
          <p:cNvSpPr txBox="1"/>
          <p:nvPr/>
        </p:nvSpPr>
        <p:spPr>
          <a:xfrm>
            <a:off x="843875" y="1390620"/>
            <a:ext cx="3435300" cy="1754296"/>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b="1" dirty="0">
                <a:solidFill>
                  <a:schemeClr val="dk2"/>
                </a:solidFill>
                <a:latin typeface="Times New Roman" panose="02020603050405020304" pitchFamily="18" charset="0"/>
                <a:ea typeface="Open Sans"/>
                <a:cs typeface="Times New Roman" panose="02020603050405020304" pitchFamily="18" charset="0"/>
                <a:sym typeface="Open Sans"/>
              </a:rPr>
              <a:t>3. Benchmarking</a:t>
            </a:r>
            <a:endParaRPr sz="2000" dirty="0">
              <a:solidFill>
                <a:schemeClr val="dk2"/>
              </a:solidFill>
              <a:latin typeface="Times New Roman" panose="02020603050405020304" pitchFamily="18" charset="0"/>
              <a:ea typeface="Open Sans"/>
              <a:cs typeface="Times New Roman" panose="02020603050405020304" pitchFamily="18" charset="0"/>
              <a:sym typeface="Open Sans"/>
            </a:endParaRPr>
          </a:p>
          <a:p>
            <a:pPr marL="0" lvl="0" indent="0" algn="l" rtl="0">
              <a:lnSpc>
                <a:spcPct val="150000"/>
              </a:lnSpc>
              <a:spcBef>
                <a:spcPts val="0"/>
              </a:spcBef>
              <a:spcAft>
                <a:spcPts val="0"/>
              </a:spcAft>
              <a:buNone/>
            </a:pPr>
            <a:endParaRPr sz="1600" b="1" dirty="0">
              <a:solidFill>
                <a:schemeClr val="dk2"/>
              </a:solidFill>
              <a:latin typeface="Open Sans"/>
              <a:ea typeface="Open Sans"/>
              <a:cs typeface="Open Sans"/>
              <a:sym typeface="Open Sans"/>
            </a:endParaRPr>
          </a:p>
          <a:p>
            <a:pPr marL="0" lvl="0" indent="0" algn="l" rtl="0">
              <a:lnSpc>
                <a:spcPct val="150000"/>
              </a:lnSpc>
              <a:spcBef>
                <a:spcPts val="0"/>
              </a:spcBef>
              <a:spcAft>
                <a:spcPts val="0"/>
              </a:spcAft>
              <a:buNone/>
            </a:pPr>
            <a:endParaRPr sz="1600" dirty="0">
              <a:solidFill>
                <a:schemeClr val="dk2"/>
              </a:solidFill>
              <a:latin typeface="Open Sans"/>
              <a:ea typeface="Open Sans"/>
              <a:cs typeface="Open Sans"/>
              <a:sym typeface="Open Sans"/>
            </a:endParaRPr>
          </a:p>
          <a:p>
            <a:pPr marL="0" lvl="0" indent="0" algn="l" rtl="0">
              <a:lnSpc>
                <a:spcPct val="150000"/>
              </a:lnSpc>
              <a:spcBef>
                <a:spcPts val="0"/>
              </a:spcBef>
              <a:spcAft>
                <a:spcPts val="0"/>
              </a:spcAft>
              <a:buNone/>
            </a:pPr>
            <a:endParaRPr sz="1600" dirty="0">
              <a:solidFill>
                <a:schemeClr val="dk2"/>
              </a:solidFill>
              <a:latin typeface="Open Sans"/>
              <a:ea typeface="Open Sans"/>
              <a:cs typeface="Open Sans"/>
              <a:sym typeface="Open Sans"/>
            </a:endParaRPr>
          </a:p>
        </p:txBody>
      </p:sp>
      <p:pic>
        <p:nvPicPr>
          <p:cNvPr id="2428" name="Google Shape;2428;ge3792907c7_0_196"/>
          <p:cNvPicPr preferRelativeResize="0"/>
          <p:nvPr/>
        </p:nvPicPr>
        <p:blipFill>
          <a:blip r:embed="rId3">
            <a:alphaModFix/>
          </a:blip>
          <a:stretch>
            <a:fillRect/>
          </a:stretch>
        </p:blipFill>
        <p:spPr>
          <a:xfrm>
            <a:off x="558065" y="1966135"/>
            <a:ext cx="8136355" cy="3092350"/>
          </a:xfrm>
          <a:prstGeom prst="rect">
            <a:avLst/>
          </a:prstGeom>
          <a:noFill/>
          <a:ln>
            <a:noFill/>
          </a:ln>
        </p:spPr>
      </p:pic>
      <p:sp>
        <p:nvSpPr>
          <p:cNvPr id="6" name="Google Shape;2369;ge3792907c7_5_2"/>
          <p:cNvSpPr txBox="1">
            <a:spLocks noGrp="1"/>
          </p:cNvSpPr>
          <p:nvPr>
            <p:ph type="ctrTitle"/>
          </p:nvPr>
        </p:nvSpPr>
        <p:spPr>
          <a:xfrm>
            <a:off x="399030" y="563525"/>
            <a:ext cx="8521654"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a:p>
            <a:pPr marL="0" lvl="0" indent="0" algn="ctr" rtl="0">
              <a:spcBef>
                <a:spcPts val="0"/>
              </a:spcBef>
              <a:spcAft>
                <a:spcPts val="0"/>
              </a:spcAft>
              <a:buClr>
                <a:srgbClr val="000000"/>
              </a:buClr>
              <a:buSzPts val="800"/>
              <a:buFont typeface="Arial"/>
              <a:buNone/>
            </a:pPr>
            <a:r>
              <a:rPr lang="en" sz="4400" b="1" dirty="0">
                <a:latin typeface="Times New Roman" panose="02020603050405020304" pitchFamily="18" charset="0"/>
                <a:cs typeface="Times New Roman" panose="02020603050405020304" pitchFamily="18" charset="0"/>
              </a:rPr>
              <a:t>Discussion and Conclusion </a:t>
            </a:r>
            <a:r>
              <a:rPr lang="en" sz="2000" b="1" dirty="0">
                <a:latin typeface="Times New Roman" panose="02020603050405020304" pitchFamily="18" charset="0"/>
                <a:cs typeface="Times New Roman" panose="02020603050405020304" pitchFamily="18" charset="0"/>
              </a:rPr>
              <a:t>(Cont’d)</a:t>
            </a:r>
            <a:endParaRPr sz="2000" b="1"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7" name="Google Shape;2427;ge3792907c7_0_196"/>
          <p:cNvSpPr txBox="1"/>
          <p:nvPr/>
        </p:nvSpPr>
        <p:spPr>
          <a:xfrm>
            <a:off x="843874" y="1390620"/>
            <a:ext cx="4025305" cy="1754296"/>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b="1" dirty="0">
                <a:solidFill>
                  <a:schemeClr val="dk2"/>
                </a:solidFill>
                <a:latin typeface="Times New Roman" panose="02020603050405020304" pitchFamily="18" charset="0"/>
                <a:ea typeface="Open Sans"/>
                <a:cs typeface="Times New Roman" panose="02020603050405020304" pitchFamily="18" charset="0"/>
                <a:sym typeface="Open Sans"/>
              </a:rPr>
              <a:t>3. Benchmarking Implementation</a:t>
            </a:r>
            <a:endParaRPr sz="2000" dirty="0">
              <a:solidFill>
                <a:schemeClr val="dk2"/>
              </a:solidFill>
              <a:latin typeface="Times New Roman" panose="02020603050405020304" pitchFamily="18" charset="0"/>
              <a:ea typeface="Open Sans"/>
              <a:cs typeface="Times New Roman" panose="02020603050405020304" pitchFamily="18" charset="0"/>
              <a:sym typeface="Open Sans"/>
            </a:endParaRPr>
          </a:p>
          <a:p>
            <a:pPr marL="0" lvl="0" indent="0" algn="l" rtl="0">
              <a:lnSpc>
                <a:spcPct val="150000"/>
              </a:lnSpc>
              <a:spcBef>
                <a:spcPts val="0"/>
              </a:spcBef>
              <a:spcAft>
                <a:spcPts val="0"/>
              </a:spcAft>
              <a:buNone/>
            </a:pPr>
            <a:endParaRPr sz="1600" b="1" dirty="0">
              <a:solidFill>
                <a:schemeClr val="dk2"/>
              </a:solidFill>
              <a:latin typeface="Open Sans"/>
              <a:ea typeface="Open Sans"/>
              <a:cs typeface="Open Sans"/>
              <a:sym typeface="Open Sans"/>
            </a:endParaRPr>
          </a:p>
          <a:p>
            <a:pPr marL="0" lvl="0" indent="0" algn="l" rtl="0">
              <a:lnSpc>
                <a:spcPct val="150000"/>
              </a:lnSpc>
              <a:spcBef>
                <a:spcPts val="0"/>
              </a:spcBef>
              <a:spcAft>
                <a:spcPts val="0"/>
              </a:spcAft>
              <a:buNone/>
            </a:pPr>
            <a:endParaRPr sz="1600" dirty="0">
              <a:solidFill>
                <a:schemeClr val="dk2"/>
              </a:solidFill>
              <a:latin typeface="Open Sans"/>
              <a:ea typeface="Open Sans"/>
              <a:cs typeface="Open Sans"/>
              <a:sym typeface="Open Sans"/>
            </a:endParaRPr>
          </a:p>
          <a:p>
            <a:pPr marL="0" lvl="0" indent="0" algn="l" rtl="0">
              <a:lnSpc>
                <a:spcPct val="150000"/>
              </a:lnSpc>
              <a:spcBef>
                <a:spcPts val="0"/>
              </a:spcBef>
              <a:spcAft>
                <a:spcPts val="0"/>
              </a:spcAft>
              <a:buNone/>
            </a:pPr>
            <a:endParaRPr sz="1600" dirty="0">
              <a:solidFill>
                <a:schemeClr val="dk2"/>
              </a:solidFill>
              <a:latin typeface="Open Sans"/>
              <a:ea typeface="Open Sans"/>
              <a:cs typeface="Open Sans"/>
              <a:sym typeface="Open Sans"/>
            </a:endParaRPr>
          </a:p>
        </p:txBody>
      </p:sp>
      <p:sp>
        <p:nvSpPr>
          <p:cNvPr id="6" name="Google Shape;2369;ge3792907c7_5_2"/>
          <p:cNvSpPr txBox="1">
            <a:spLocks noGrp="1"/>
          </p:cNvSpPr>
          <p:nvPr>
            <p:ph type="ctrTitle"/>
          </p:nvPr>
        </p:nvSpPr>
        <p:spPr>
          <a:xfrm>
            <a:off x="399030" y="563525"/>
            <a:ext cx="8521654"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a:p>
            <a:pPr marL="0" lvl="0" indent="0" algn="ctr" rtl="0">
              <a:spcBef>
                <a:spcPts val="0"/>
              </a:spcBef>
              <a:spcAft>
                <a:spcPts val="0"/>
              </a:spcAft>
              <a:buClr>
                <a:srgbClr val="000000"/>
              </a:buClr>
              <a:buSzPts val="800"/>
              <a:buFont typeface="Arial"/>
              <a:buNone/>
            </a:pPr>
            <a:r>
              <a:rPr lang="en" sz="4400" b="1" dirty="0">
                <a:latin typeface="Times New Roman" panose="02020603050405020304" pitchFamily="18" charset="0"/>
                <a:cs typeface="Times New Roman" panose="02020603050405020304" pitchFamily="18" charset="0"/>
              </a:rPr>
              <a:t>Discussion and Conclusion </a:t>
            </a:r>
            <a:r>
              <a:rPr lang="en" sz="2000" b="1" dirty="0">
                <a:latin typeface="Times New Roman" panose="02020603050405020304" pitchFamily="18" charset="0"/>
                <a:cs typeface="Times New Roman" panose="02020603050405020304" pitchFamily="18" charset="0"/>
              </a:rPr>
              <a:t>(Cont’d)</a:t>
            </a:r>
            <a:endParaRPr sz="2000" b="1"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dirty="0"/>
          </a:p>
        </p:txBody>
      </p:sp>
      <p:pic>
        <p:nvPicPr>
          <p:cNvPr id="3" name="Picture 2">
            <a:extLst>
              <a:ext uri="{FF2B5EF4-FFF2-40B4-BE49-F238E27FC236}">
                <a16:creationId xmlns:a16="http://schemas.microsoft.com/office/drawing/2014/main" id="{E245617B-395C-4DF0-A438-89ACD4F5C230}"/>
              </a:ext>
            </a:extLst>
          </p:cNvPr>
          <p:cNvPicPr>
            <a:picLocks noChangeAspect="1"/>
          </p:cNvPicPr>
          <p:nvPr/>
        </p:nvPicPr>
        <p:blipFill rotWithShape="1">
          <a:blip r:embed="rId3"/>
          <a:srcRect r="20874"/>
          <a:stretch/>
        </p:blipFill>
        <p:spPr>
          <a:xfrm>
            <a:off x="2014536" y="1943309"/>
            <a:ext cx="5358765" cy="3147307"/>
          </a:xfrm>
          <a:prstGeom prst="rect">
            <a:avLst/>
          </a:prstGeom>
        </p:spPr>
      </p:pic>
    </p:spTree>
    <p:extLst>
      <p:ext uri="{BB962C8B-B14F-4D97-AF65-F5344CB8AC3E}">
        <p14:creationId xmlns:p14="http://schemas.microsoft.com/office/powerpoint/2010/main" val="2710750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66"/>
        <p:cNvGrpSpPr/>
        <p:nvPr/>
      </p:nvGrpSpPr>
      <p:grpSpPr>
        <a:xfrm>
          <a:off x="0" y="0"/>
          <a:ext cx="0" cy="0"/>
          <a:chOff x="0" y="0"/>
          <a:chExt cx="0" cy="0"/>
        </a:xfrm>
      </p:grpSpPr>
      <p:pic>
        <p:nvPicPr>
          <p:cNvPr id="2867" name="Google Shape;2867;p25"/>
          <p:cNvPicPr preferRelativeResize="0"/>
          <p:nvPr/>
        </p:nvPicPr>
        <p:blipFill rotWithShape="1">
          <a:blip r:embed="rId3">
            <a:alphaModFix amt="52000"/>
          </a:blip>
          <a:srcRect/>
          <a:stretch/>
        </p:blipFill>
        <p:spPr>
          <a:xfrm rot="-1128982" flipH="1">
            <a:off x="1082113" y="1472064"/>
            <a:ext cx="1120485" cy="787016"/>
          </a:xfrm>
          <a:prstGeom prst="rect">
            <a:avLst/>
          </a:prstGeom>
          <a:noFill/>
          <a:ln>
            <a:noFill/>
          </a:ln>
        </p:spPr>
      </p:pic>
      <p:pic>
        <p:nvPicPr>
          <p:cNvPr id="2868" name="Google Shape;2868;p25"/>
          <p:cNvPicPr preferRelativeResize="0"/>
          <p:nvPr/>
        </p:nvPicPr>
        <p:blipFill rotWithShape="1">
          <a:blip r:embed="rId4">
            <a:alphaModFix amt="52000"/>
          </a:blip>
          <a:srcRect/>
          <a:stretch/>
        </p:blipFill>
        <p:spPr>
          <a:xfrm rot="-1128979" flipH="1">
            <a:off x="3715932" y="1494266"/>
            <a:ext cx="1207295" cy="781522"/>
          </a:xfrm>
          <a:prstGeom prst="rect">
            <a:avLst/>
          </a:prstGeom>
          <a:noFill/>
          <a:ln>
            <a:noFill/>
          </a:ln>
        </p:spPr>
      </p:pic>
      <p:pic>
        <p:nvPicPr>
          <p:cNvPr id="2869" name="Google Shape;2869;p25"/>
          <p:cNvPicPr preferRelativeResize="0"/>
          <p:nvPr/>
        </p:nvPicPr>
        <p:blipFill rotWithShape="1">
          <a:blip r:embed="rId5">
            <a:alphaModFix amt="52000"/>
          </a:blip>
          <a:srcRect/>
          <a:stretch/>
        </p:blipFill>
        <p:spPr>
          <a:xfrm rot="-1128991" flipH="1">
            <a:off x="6365787" y="1419396"/>
            <a:ext cx="1270441" cy="892351"/>
          </a:xfrm>
          <a:prstGeom prst="rect">
            <a:avLst/>
          </a:prstGeom>
          <a:noFill/>
          <a:ln>
            <a:noFill/>
          </a:ln>
        </p:spPr>
      </p:pic>
      <p:pic>
        <p:nvPicPr>
          <p:cNvPr id="2870" name="Google Shape;2870;p25"/>
          <p:cNvPicPr preferRelativeResize="0"/>
          <p:nvPr/>
        </p:nvPicPr>
        <p:blipFill rotWithShape="1">
          <a:blip r:embed="rId4">
            <a:alphaModFix amt="52000"/>
          </a:blip>
          <a:srcRect/>
          <a:stretch/>
        </p:blipFill>
        <p:spPr>
          <a:xfrm rot="-1128975" flipH="1">
            <a:off x="2348056" y="3535294"/>
            <a:ext cx="1270444" cy="832908"/>
          </a:xfrm>
          <a:prstGeom prst="rect">
            <a:avLst/>
          </a:prstGeom>
          <a:noFill/>
          <a:ln>
            <a:noFill/>
          </a:ln>
        </p:spPr>
      </p:pic>
      <p:pic>
        <p:nvPicPr>
          <p:cNvPr id="2871" name="Google Shape;2871;p25"/>
          <p:cNvPicPr preferRelativeResize="0"/>
          <p:nvPr/>
        </p:nvPicPr>
        <p:blipFill rotWithShape="1">
          <a:blip r:embed="rId3">
            <a:alphaModFix amt="52000"/>
          </a:blip>
          <a:srcRect/>
          <a:stretch/>
        </p:blipFill>
        <p:spPr>
          <a:xfrm rot="-1128982" flipH="1">
            <a:off x="5038362" y="3560906"/>
            <a:ext cx="1120485" cy="787016"/>
          </a:xfrm>
          <a:prstGeom prst="rect">
            <a:avLst/>
          </a:prstGeom>
          <a:noFill/>
          <a:ln>
            <a:noFill/>
          </a:ln>
        </p:spPr>
      </p:pic>
      <p:sp>
        <p:nvSpPr>
          <p:cNvPr id="2872" name="Google Shape;2872;p25"/>
          <p:cNvSpPr txBox="1"/>
          <p:nvPr/>
        </p:nvSpPr>
        <p:spPr>
          <a:xfrm>
            <a:off x="1020285" y="1646421"/>
            <a:ext cx="1332370" cy="438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800" b="1" dirty="0">
                <a:solidFill>
                  <a:schemeClr val="dk2"/>
                </a:solidFill>
                <a:latin typeface="Times New Roman" panose="02020603050405020304" pitchFamily="18" charset="0"/>
                <a:ea typeface="Open Sans"/>
                <a:cs typeface="Times New Roman" panose="02020603050405020304" pitchFamily="18" charset="0"/>
                <a:sym typeface="Open Sans"/>
              </a:rPr>
              <a:t>Commerce</a:t>
            </a:r>
            <a:endParaRPr sz="1800" b="0" i="0" u="none" strike="noStrike" cap="none" dirty="0">
              <a:solidFill>
                <a:schemeClr val="dk2"/>
              </a:solidFill>
              <a:latin typeface="Times New Roman" panose="02020603050405020304" pitchFamily="18" charset="0"/>
              <a:ea typeface="Overpass Black"/>
              <a:cs typeface="Times New Roman" panose="02020603050405020304" pitchFamily="18" charset="0"/>
              <a:sym typeface="Overpass Black"/>
            </a:endParaRPr>
          </a:p>
        </p:txBody>
      </p:sp>
      <p:sp>
        <p:nvSpPr>
          <p:cNvPr id="2874" name="Google Shape;2874;p25"/>
          <p:cNvSpPr txBox="1"/>
          <p:nvPr/>
        </p:nvSpPr>
        <p:spPr>
          <a:xfrm>
            <a:off x="3809364" y="1646421"/>
            <a:ext cx="1930200" cy="438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800" b="1" dirty="0">
                <a:solidFill>
                  <a:schemeClr val="dk2"/>
                </a:solidFill>
                <a:latin typeface="Times New Roman" panose="02020603050405020304" pitchFamily="18" charset="0"/>
                <a:ea typeface="Open Sans"/>
                <a:cs typeface="Times New Roman" panose="02020603050405020304" pitchFamily="18" charset="0"/>
                <a:sym typeface="Open Sans"/>
              </a:rPr>
              <a:t>Industry</a:t>
            </a:r>
            <a:endParaRPr sz="1800" b="0" i="0" u="none" strike="noStrike" cap="none" dirty="0">
              <a:solidFill>
                <a:schemeClr val="dk2"/>
              </a:solidFill>
              <a:latin typeface="Times New Roman" panose="02020603050405020304" pitchFamily="18" charset="0"/>
              <a:ea typeface="Overpass Black"/>
              <a:cs typeface="Times New Roman" panose="02020603050405020304" pitchFamily="18" charset="0"/>
              <a:sym typeface="Overpass Black"/>
            </a:endParaRPr>
          </a:p>
        </p:txBody>
      </p:sp>
      <p:sp>
        <p:nvSpPr>
          <p:cNvPr id="2876" name="Google Shape;2876;p25"/>
          <p:cNvSpPr txBox="1"/>
          <p:nvPr/>
        </p:nvSpPr>
        <p:spPr>
          <a:xfrm>
            <a:off x="6588415" y="1646421"/>
            <a:ext cx="1930200" cy="438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800" b="1" dirty="0">
                <a:solidFill>
                  <a:schemeClr val="dk2"/>
                </a:solidFill>
                <a:latin typeface="Times New Roman" panose="02020603050405020304" pitchFamily="18" charset="0"/>
                <a:ea typeface="Open Sans"/>
                <a:cs typeface="Times New Roman" panose="02020603050405020304" pitchFamily="18" charset="0"/>
                <a:sym typeface="Open Sans"/>
              </a:rPr>
              <a:t>Games</a:t>
            </a:r>
            <a:endParaRPr sz="1800" b="0" i="0" u="none" strike="noStrike" cap="none" dirty="0">
              <a:solidFill>
                <a:schemeClr val="dk2"/>
              </a:solidFill>
              <a:latin typeface="Times New Roman" panose="02020603050405020304" pitchFamily="18" charset="0"/>
              <a:ea typeface="Overpass Black"/>
              <a:cs typeface="Times New Roman" panose="02020603050405020304" pitchFamily="18" charset="0"/>
              <a:sym typeface="Overpass Black"/>
            </a:endParaRPr>
          </a:p>
        </p:txBody>
      </p:sp>
      <p:sp>
        <p:nvSpPr>
          <p:cNvPr id="2878" name="Google Shape;2878;p25"/>
          <p:cNvSpPr txBox="1"/>
          <p:nvPr/>
        </p:nvSpPr>
        <p:spPr>
          <a:xfrm>
            <a:off x="2337046" y="3722296"/>
            <a:ext cx="1335859" cy="438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800" b="1" dirty="0">
                <a:solidFill>
                  <a:schemeClr val="dk2"/>
                </a:solidFill>
                <a:latin typeface="Times New Roman" panose="02020603050405020304" pitchFamily="18" charset="0"/>
                <a:ea typeface="Open Sans"/>
                <a:cs typeface="Times New Roman" panose="02020603050405020304" pitchFamily="18" charset="0"/>
                <a:sym typeface="Open Sans"/>
              </a:rPr>
              <a:t>Agriculture</a:t>
            </a:r>
            <a:endParaRPr sz="1800" b="0" i="0" u="none" strike="noStrike" cap="none" dirty="0">
              <a:solidFill>
                <a:schemeClr val="dk2"/>
              </a:solidFill>
              <a:latin typeface="Times New Roman" panose="02020603050405020304" pitchFamily="18" charset="0"/>
              <a:ea typeface="Overpass Black"/>
              <a:cs typeface="Times New Roman" panose="02020603050405020304" pitchFamily="18" charset="0"/>
              <a:sym typeface="Overpass Black"/>
            </a:endParaRPr>
          </a:p>
        </p:txBody>
      </p:sp>
      <p:sp>
        <p:nvSpPr>
          <p:cNvPr id="2880" name="Google Shape;2880;p25"/>
          <p:cNvSpPr txBox="1"/>
          <p:nvPr/>
        </p:nvSpPr>
        <p:spPr>
          <a:xfrm>
            <a:off x="5144813" y="3722296"/>
            <a:ext cx="1930200" cy="438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800" b="1" dirty="0">
                <a:solidFill>
                  <a:schemeClr val="dk2"/>
                </a:solidFill>
                <a:latin typeface="Times New Roman" panose="02020603050405020304" pitchFamily="18" charset="0"/>
                <a:ea typeface="Open Sans"/>
                <a:cs typeface="Times New Roman" panose="02020603050405020304" pitchFamily="18" charset="0"/>
                <a:sym typeface="Open Sans"/>
              </a:rPr>
              <a:t>Security</a:t>
            </a:r>
            <a:endParaRPr sz="1600" b="0" i="0" u="none" strike="noStrike" cap="none" dirty="0">
              <a:solidFill>
                <a:schemeClr val="dk2"/>
              </a:solidFill>
              <a:latin typeface="Times New Roman" panose="02020603050405020304" pitchFamily="18" charset="0"/>
              <a:ea typeface="Overpass Black"/>
              <a:cs typeface="Times New Roman" panose="02020603050405020304" pitchFamily="18" charset="0"/>
              <a:sym typeface="Overpass Black"/>
            </a:endParaRPr>
          </a:p>
        </p:txBody>
      </p:sp>
      <p:cxnSp>
        <p:nvCxnSpPr>
          <p:cNvPr id="2882" name="Google Shape;2882;p25"/>
          <p:cNvCxnSpPr/>
          <p:nvPr/>
        </p:nvCxnSpPr>
        <p:spPr>
          <a:xfrm>
            <a:off x="743275" y="2967625"/>
            <a:ext cx="7685400" cy="0"/>
          </a:xfrm>
          <a:prstGeom prst="straightConnector1">
            <a:avLst/>
          </a:prstGeom>
          <a:noFill/>
          <a:ln w="28575" cap="flat" cmpd="sng">
            <a:solidFill>
              <a:schemeClr val="dk2"/>
            </a:solidFill>
            <a:prstDash val="solid"/>
            <a:round/>
            <a:headEnd type="none" w="sm" len="sm"/>
            <a:tailEnd type="none" w="sm" len="sm"/>
          </a:ln>
        </p:spPr>
      </p:cxnSp>
      <p:cxnSp>
        <p:nvCxnSpPr>
          <p:cNvPr id="2883" name="Google Shape;2883;p25"/>
          <p:cNvCxnSpPr/>
          <p:nvPr/>
        </p:nvCxnSpPr>
        <p:spPr>
          <a:xfrm rot="10800000">
            <a:off x="990225" y="1540200"/>
            <a:ext cx="0" cy="1486500"/>
          </a:xfrm>
          <a:prstGeom prst="straightConnector1">
            <a:avLst/>
          </a:prstGeom>
          <a:noFill/>
          <a:ln w="28575" cap="flat" cmpd="sng">
            <a:solidFill>
              <a:schemeClr val="dk2"/>
            </a:solidFill>
            <a:prstDash val="solid"/>
            <a:round/>
            <a:headEnd type="oval" w="med" len="med"/>
            <a:tailEnd type="none" w="sm" len="sm"/>
          </a:ln>
        </p:spPr>
      </p:cxnSp>
      <p:cxnSp>
        <p:nvCxnSpPr>
          <p:cNvPr id="2884" name="Google Shape;2884;p25"/>
          <p:cNvCxnSpPr/>
          <p:nvPr/>
        </p:nvCxnSpPr>
        <p:spPr>
          <a:xfrm rot="10800000">
            <a:off x="2322600" y="2906425"/>
            <a:ext cx="0" cy="1503300"/>
          </a:xfrm>
          <a:prstGeom prst="straightConnector1">
            <a:avLst/>
          </a:prstGeom>
          <a:noFill/>
          <a:ln w="28575" cap="flat" cmpd="sng">
            <a:solidFill>
              <a:schemeClr val="dk2"/>
            </a:solidFill>
            <a:prstDash val="solid"/>
            <a:round/>
            <a:headEnd type="none" w="sm" len="sm"/>
            <a:tailEnd type="oval" w="med" len="med"/>
          </a:ln>
        </p:spPr>
      </p:cxnSp>
      <p:cxnSp>
        <p:nvCxnSpPr>
          <p:cNvPr id="2885" name="Google Shape;2885;p25"/>
          <p:cNvCxnSpPr/>
          <p:nvPr/>
        </p:nvCxnSpPr>
        <p:spPr>
          <a:xfrm rot="10800000">
            <a:off x="3654975" y="1540200"/>
            <a:ext cx="0" cy="1486500"/>
          </a:xfrm>
          <a:prstGeom prst="straightConnector1">
            <a:avLst/>
          </a:prstGeom>
          <a:noFill/>
          <a:ln w="28575" cap="flat" cmpd="sng">
            <a:solidFill>
              <a:schemeClr val="dk2"/>
            </a:solidFill>
            <a:prstDash val="solid"/>
            <a:round/>
            <a:headEnd type="oval" w="med" len="med"/>
            <a:tailEnd type="none" w="sm" len="sm"/>
          </a:ln>
        </p:spPr>
      </p:cxnSp>
      <p:cxnSp>
        <p:nvCxnSpPr>
          <p:cNvPr id="2886" name="Google Shape;2886;p25"/>
          <p:cNvCxnSpPr/>
          <p:nvPr/>
        </p:nvCxnSpPr>
        <p:spPr>
          <a:xfrm rot="10800000">
            <a:off x="4987350" y="2906425"/>
            <a:ext cx="0" cy="1503300"/>
          </a:xfrm>
          <a:prstGeom prst="straightConnector1">
            <a:avLst/>
          </a:prstGeom>
          <a:noFill/>
          <a:ln w="28575" cap="flat" cmpd="sng">
            <a:solidFill>
              <a:schemeClr val="dk2"/>
            </a:solidFill>
            <a:prstDash val="solid"/>
            <a:round/>
            <a:headEnd type="none" w="sm" len="sm"/>
            <a:tailEnd type="oval" w="med" len="med"/>
          </a:ln>
        </p:spPr>
      </p:cxnSp>
      <p:cxnSp>
        <p:nvCxnSpPr>
          <p:cNvPr id="2887" name="Google Shape;2887;p25"/>
          <p:cNvCxnSpPr/>
          <p:nvPr/>
        </p:nvCxnSpPr>
        <p:spPr>
          <a:xfrm rot="10800000">
            <a:off x="6319725" y="1540200"/>
            <a:ext cx="0" cy="1486500"/>
          </a:xfrm>
          <a:prstGeom prst="straightConnector1">
            <a:avLst/>
          </a:prstGeom>
          <a:noFill/>
          <a:ln w="28575" cap="flat" cmpd="sng">
            <a:solidFill>
              <a:schemeClr val="dk2"/>
            </a:solidFill>
            <a:prstDash val="solid"/>
            <a:round/>
            <a:headEnd type="oval" w="med" len="med"/>
            <a:tailEnd type="none" w="sm" len="sm"/>
          </a:ln>
        </p:spPr>
      </p:cxnSp>
      <p:sp>
        <p:nvSpPr>
          <p:cNvPr id="2888" name="Google Shape;2888;p25"/>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sz="4400" b="1" dirty="0">
                <a:latin typeface="Times New Roman" panose="02020603050405020304" pitchFamily="18" charset="0"/>
                <a:cs typeface="Times New Roman" panose="02020603050405020304" pitchFamily="18" charset="0"/>
              </a:rPr>
              <a:t>Applications</a:t>
            </a:r>
            <a:endParaRPr sz="4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4" name="Google Shape;2434;ge3792907c7_0_208"/>
          <p:cNvSpPr txBox="1"/>
          <p:nvPr/>
        </p:nvSpPr>
        <p:spPr>
          <a:xfrm>
            <a:off x="868518" y="1388012"/>
            <a:ext cx="4484700" cy="2585293"/>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400" b="1" dirty="0">
                <a:solidFill>
                  <a:schemeClr val="dk2"/>
                </a:solidFill>
                <a:latin typeface="Times New Roman" panose="02020603050405020304" pitchFamily="18" charset="0"/>
                <a:ea typeface="Open Sans"/>
                <a:cs typeface="Times New Roman" panose="02020603050405020304" pitchFamily="18" charset="0"/>
                <a:sym typeface="Open Sans"/>
              </a:rPr>
              <a:t>Further improvements</a:t>
            </a:r>
            <a:endParaRPr sz="2400" b="1" dirty="0">
              <a:solidFill>
                <a:schemeClr val="dk2"/>
              </a:solidFill>
              <a:latin typeface="Times New Roman" panose="02020603050405020304" pitchFamily="18" charset="0"/>
              <a:ea typeface="Open Sans"/>
              <a:cs typeface="Times New Roman" panose="02020603050405020304" pitchFamily="18" charset="0"/>
              <a:sym typeface="Open Sans"/>
            </a:endParaRPr>
          </a:p>
          <a:p>
            <a:pPr marL="0" lvl="0" indent="0" algn="l" rtl="0">
              <a:lnSpc>
                <a:spcPct val="150000"/>
              </a:lnSpc>
              <a:spcBef>
                <a:spcPts val="0"/>
              </a:spcBef>
              <a:spcAft>
                <a:spcPts val="0"/>
              </a:spcAft>
              <a:buNone/>
            </a:pPr>
            <a:r>
              <a:rPr lang="en" sz="2000" b="1" dirty="0">
                <a:solidFill>
                  <a:schemeClr val="bg2">
                    <a:lumMod val="75000"/>
                  </a:schemeClr>
                </a:solidFill>
                <a:highlight>
                  <a:srgbClr val="FFFFFF"/>
                </a:highlight>
                <a:latin typeface="Times New Roman" panose="02020603050405020304" pitchFamily="18" charset="0"/>
                <a:ea typeface="Helvetica Neue"/>
                <a:cs typeface="Times New Roman" panose="02020603050405020304" pitchFamily="18" charset="0"/>
                <a:sym typeface="Helvetica Neue"/>
              </a:rPr>
              <a:t>Altering Tours by Reversing Segments</a:t>
            </a:r>
            <a:endParaRPr sz="2000" dirty="0">
              <a:solidFill>
                <a:schemeClr val="bg2">
                  <a:lumMod val="75000"/>
                </a:schemeClr>
              </a:solidFill>
              <a:latin typeface="Times New Roman" panose="02020603050405020304" pitchFamily="18" charset="0"/>
              <a:ea typeface="Open Sans"/>
              <a:cs typeface="Times New Roman" panose="02020603050405020304" pitchFamily="18" charset="0"/>
              <a:sym typeface="Open Sans"/>
            </a:endParaRPr>
          </a:p>
          <a:p>
            <a:pPr marL="0" lvl="0" indent="0" algn="l" rtl="0">
              <a:lnSpc>
                <a:spcPct val="150000"/>
              </a:lnSpc>
              <a:spcBef>
                <a:spcPts val="0"/>
              </a:spcBef>
              <a:spcAft>
                <a:spcPts val="0"/>
              </a:spcAft>
              <a:buNone/>
            </a:pPr>
            <a:endParaRPr sz="2000" b="1" dirty="0">
              <a:solidFill>
                <a:schemeClr val="dk2"/>
              </a:solidFill>
              <a:latin typeface="Times New Roman" panose="02020603050405020304" pitchFamily="18" charset="0"/>
              <a:ea typeface="Open Sans"/>
              <a:cs typeface="Times New Roman" panose="02020603050405020304" pitchFamily="18" charset="0"/>
              <a:sym typeface="Open Sans"/>
            </a:endParaRPr>
          </a:p>
          <a:p>
            <a:pPr marL="0" lvl="0" indent="0" algn="l" rtl="0">
              <a:lnSpc>
                <a:spcPct val="150000"/>
              </a:lnSpc>
              <a:spcBef>
                <a:spcPts val="0"/>
              </a:spcBef>
              <a:spcAft>
                <a:spcPts val="0"/>
              </a:spcAft>
              <a:buNone/>
            </a:pPr>
            <a:endParaRPr sz="2000" dirty="0">
              <a:solidFill>
                <a:schemeClr val="dk2"/>
              </a:solidFill>
              <a:latin typeface="Times New Roman" panose="02020603050405020304" pitchFamily="18" charset="0"/>
              <a:ea typeface="Open Sans"/>
              <a:cs typeface="Times New Roman" panose="02020603050405020304" pitchFamily="18" charset="0"/>
              <a:sym typeface="Open Sans"/>
            </a:endParaRPr>
          </a:p>
          <a:p>
            <a:pPr marL="0" lvl="0" indent="0" algn="l" rtl="0">
              <a:lnSpc>
                <a:spcPct val="150000"/>
              </a:lnSpc>
              <a:spcBef>
                <a:spcPts val="0"/>
              </a:spcBef>
              <a:spcAft>
                <a:spcPts val="0"/>
              </a:spcAft>
              <a:buNone/>
            </a:pPr>
            <a:endParaRPr sz="2000" dirty="0">
              <a:solidFill>
                <a:schemeClr val="dk2"/>
              </a:solidFill>
              <a:latin typeface="Times New Roman" panose="02020603050405020304" pitchFamily="18" charset="0"/>
              <a:ea typeface="Open Sans"/>
              <a:cs typeface="Times New Roman" panose="02020603050405020304" pitchFamily="18" charset="0"/>
              <a:sym typeface="Open Sans"/>
            </a:endParaRPr>
          </a:p>
        </p:txBody>
      </p:sp>
      <p:pic>
        <p:nvPicPr>
          <p:cNvPr id="2435" name="Google Shape;2435;ge3792907c7_0_208"/>
          <p:cNvPicPr preferRelativeResize="0"/>
          <p:nvPr/>
        </p:nvPicPr>
        <p:blipFill>
          <a:blip r:embed="rId3">
            <a:alphaModFix/>
          </a:blip>
          <a:stretch>
            <a:fillRect/>
          </a:stretch>
        </p:blipFill>
        <p:spPr>
          <a:xfrm>
            <a:off x="598490" y="2644708"/>
            <a:ext cx="2811800" cy="2179850"/>
          </a:xfrm>
          <a:prstGeom prst="rect">
            <a:avLst/>
          </a:prstGeom>
          <a:noFill/>
          <a:ln>
            <a:noFill/>
          </a:ln>
        </p:spPr>
      </p:pic>
      <p:pic>
        <p:nvPicPr>
          <p:cNvPr id="2436" name="Google Shape;2436;ge3792907c7_0_208"/>
          <p:cNvPicPr preferRelativeResize="0"/>
          <p:nvPr/>
        </p:nvPicPr>
        <p:blipFill>
          <a:blip r:embed="rId4">
            <a:alphaModFix/>
          </a:blip>
          <a:stretch>
            <a:fillRect/>
          </a:stretch>
        </p:blipFill>
        <p:spPr>
          <a:xfrm>
            <a:off x="3186600" y="2716608"/>
            <a:ext cx="2873575" cy="2036050"/>
          </a:xfrm>
          <a:prstGeom prst="rect">
            <a:avLst/>
          </a:prstGeom>
          <a:noFill/>
          <a:ln>
            <a:noFill/>
          </a:ln>
        </p:spPr>
      </p:pic>
      <p:pic>
        <p:nvPicPr>
          <p:cNvPr id="2437" name="Google Shape;2437;ge3792907c7_0_208"/>
          <p:cNvPicPr preferRelativeResize="0"/>
          <p:nvPr/>
        </p:nvPicPr>
        <p:blipFill>
          <a:blip r:embed="rId5">
            <a:alphaModFix/>
          </a:blip>
          <a:stretch>
            <a:fillRect/>
          </a:stretch>
        </p:blipFill>
        <p:spPr>
          <a:xfrm>
            <a:off x="6060175" y="2620708"/>
            <a:ext cx="2588110" cy="2179825"/>
          </a:xfrm>
          <a:prstGeom prst="rect">
            <a:avLst/>
          </a:prstGeom>
          <a:noFill/>
          <a:ln>
            <a:noFill/>
          </a:ln>
        </p:spPr>
      </p:pic>
      <p:sp>
        <p:nvSpPr>
          <p:cNvPr id="8" name="Google Shape;2369;ge3792907c7_5_2"/>
          <p:cNvSpPr txBox="1">
            <a:spLocks noGrp="1"/>
          </p:cNvSpPr>
          <p:nvPr>
            <p:ph type="ctrTitle"/>
          </p:nvPr>
        </p:nvSpPr>
        <p:spPr>
          <a:xfrm>
            <a:off x="362560" y="311506"/>
            <a:ext cx="8521654"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a:p>
            <a:pPr lvl="0">
              <a:buClr>
                <a:srgbClr val="000000"/>
              </a:buClr>
            </a:pPr>
            <a:r>
              <a:rPr lang="en" sz="4400" b="1" dirty="0">
                <a:latin typeface="Times New Roman" panose="02020603050405020304" pitchFamily="18" charset="0"/>
                <a:ea typeface="Open Sans"/>
                <a:cs typeface="Times New Roman" panose="02020603050405020304" pitchFamily="18" charset="0"/>
                <a:sym typeface="Open Sans"/>
              </a:rPr>
              <a:t>Further Work</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sp>
        <p:nvSpPr>
          <p:cNvPr id="2442" name="Google Shape;2442;ge3792907c7_4_0"/>
          <p:cNvSpPr txBox="1">
            <a:spLocks noGrp="1"/>
          </p:cNvSpPr>
          <p:nvPr>
            <p:ph type="subTitle" idx="1"/>
          </p:nvPr>
        </p:nvSpPr>
        <p:spPr>
          <a:xfrm>
            <a:off x="720000" y="1475700"/>
            <a:ext cx="8090700" cy="26577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u="sng" dirty="0">
                <a:solidFill>
                  <a:schemeClr val="hlink"/>
                </a:solidFill>
                <a:latin typeface="Times New Roman" panose="02020603050405020304" pitchFamily="18" charset="0"/>
                <a:cs typeface="Times New Roman" panose="02020603050405020304" pitchFamily="18" charset="0"/>
                <a:hlinkClick r:id="rId3"/>
              </a:rPr>
              <a:t>https://www.geeksforgeeks.org/travelling-salesman-problem-set-2-approximate-using-mst/</a:t>
            </a:r>
            <a:endParaRPr sz="1600" dirty="0">
              <a:latin typeface="Times New Roman" panose="02020603050405020304" pitchFamily="18" charset="0"/>
              <a:cs typeface="Times New Roman" panose="02020603050405020304" pitchFamily="18" charset="0"/>
            </a:endParaRPr>
          </a:p>
          <a:p>
            <a:pPr marL="0" lvl="0" indent="0" algn="l" rtl="0">
              <a:lnSpc>
                <a:spcPct val="150000"/>
              </a:lnSpc>
              <a:spcBef>
                <a:spcPts val="0"/>
              </a:spcBef>
              <a:spcAft>
                <a:spcPts val="0"/>
              </a:spcAft>
              <a:buNone/>
            </a:pPr>
            <a:r>
              <a:rPr lang="en" sz="1600" u="sng" dirty="0">
                <a:solidFill>
                  <a:schemeClr val="hlink"/>
                </a:solidFill>
                <a:latin typeface="Times New Roman" panose="02020603050405020304" pitchFamily="18" charset="0"/>
                <a:cs typeface="Times New Roman" panose="02020603050405020304" pitchFamily="18" charset="0"/>
                <a:hlinkClick r:id="rId4"/>
              </a:rPr>
              <a:t>https://iq.opengenus.org/approximation-algorithm-for-travelling-salesman-problem/</a:t>
            </a:r>
            <a:endParaRPr sz="1600" dirty="0">
              <a:latin typeface="Times New Roman" panose="02020603050405020304" pitchFamily="18" charset="0"/>
              <a:cs typeface="Times New Roman" panose="02020603050405020304" pitchFamily="18" charset="0"/>
            </a:endParaRPr>
          </a:p>
          <a:p>
            <a:pPr marL="0" lvl="0" indent="0" algn="l" rtl="0">
              <a:lnSpc>
                <a:spcPct val="150000"/>
              </a:lnSpc>
              <a:spcBef>
                <a:spcPts val="0"/>
              </a:spcBef>
              <a:spcAft>
                <a:spcPts val="0"/>
              </a:spcAft>
              <a:buNone/>
            </a:pPr>
            <a:r>
              <a:rPr lang="en" sz="1600" u="sng" dirty="0">
                <a:solidFill>
                  <a:schemeClr val="hlink"/>
                </a:solidFill>
                <a:latin typeface="Times New Roman" panose="02020603050405020304" pitchFamily="18" charset="0"/>
                <a:cs typeface="Times New Roman" panose="02020603050405020304" pitchFamily="18" charset="0"/>
                <a:hlinkClick r:id="rId5"/>
              </a:rPr>
              <a:t>https://faculty1.coloradocollege.edu/~sjanke/Slides/TSP_SJ.ppt</a:t>
            </a:r>
            <a:endParaRPr lang="en" sz="1600" u="sng" dirty="0">
              <a:solidFill>
                <a:schemeClr val="hlink"/>
              </a:solidFill>
              <a:latin typeface="Times New Roman" panose="02020603050405020304" pitchFamily="18" charset="0"/>
              <a:cs typeface="Times New Roman" panose="02020603050405020304" pitchFamily="18" charset="0"/>
            </a:endParaRPr>
          </a:p>
          <a:p>
            <a:pPr marL="0" lvl="0" indent="0" algn="l" rtl="0">
              <a:lnSpc>
                <a:spcPct val="150000"/>
              </a:lnSpc>
              <a:spcBef>
                <a:spcPts val="0"/>
              </a:spcBef>
              <a:spcAft>
                <a:spcPts val="0"/>
              </a:spcAft>
              <a:buNone/>
            </a:pPr>
            <a:r>
              <a:rPr lang="en-US" sz="1600" dirty="0">
                <a:latin typeface="Times New Roman" panose="02020603050405020304" pitchFamily="18" charset="0"/>
                <a:cs typeface="Times New Roman" panose="02020603050405020304" pitchFamily="18" charset="0"/>
              </a:rPr>
              <a:t>https://stemlounge.com/animated-algorithms-for-the-traveling-salesman-problem/</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600" dirty="0">
              <a:latin typeface="Times New Roman" panose="02020603050405020304" pitchFamily="18" charset="0"/>
              <a:cs typeface="Times New Roman" panose="02020603050405020304" pitchFamily="18" charset="0"/>
            </a:endParaRPr>
          </a:p>
        </p:txBody>
      </p:sp>
      <p:sp>
        <p:nvSpPr>
          <p:cNvPr id="2443" name="Google Shape;2443;ge3792907c7_4_0"/>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b="1" dirty="0">
                <a:latin typeface="Times New Roman" panose="02020603050405020304" pitchFamily="18" charset="0"/>
                <a:cs typeface="Times New Roman" panose="02020603050405020304" pitchFamily="18" charset="0"/>
              </a:rPr>
              <a:t>References</a:t>
            </a:r>
            <a:endParaRPr sz="4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7"/>
        <p:cNvGrpSpPr/>
        <p:nvPr/>
      </p:nvGrpSpPr>
      <p:grpSpPr>
        <a:xfrm>
          <a:off x="0" y="0"/>
          <a:ext cx="0" cy="0"/>
          <a:chOff x="0" y="0"/>
          <a:chExt cx="0" cy="0"/>
        </a:xfrm>
      </p:grpSpPr>
      <p:sp>
        <p:nvSpPr>
          <p:cNvPr id="2098" name="Google Shape;2098;ge18462ed8a_0_78"/>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b="1" dirty="0">
                <a:latin typeface="Times New Roman" panose="02020603050405020304" pitchFamily="18" charset="0"/>
                <a:cs typeface="Times New Roman" panose="02020603050405020304" pitchFamily="18" charset="0"/>
              </a:rPr>
              <a:t>Implementation</a:t>
            </a:r>
            <a:endParaRPr sz="4400" b="1" dirty="0">
              <a:latin typeface="Times New Roman" panose="02020603050405020304" pitchFamily="18" charset="0"/>
              <a:cs typeface="Times New Roman" panose="02020603050405020304" pitchFamily="18" charset="0"/>
            </a:endParaRPr>
          </a:p>
        </p:txBody>
      </p:sp>
      <p:pic>
        <p:nvPicPr>
          <p:cNvPr id="2099" name="Google Shape;2099;ge18462ed8a_0_78"/>
          <p:cNvPicPr preferRelativeResize="0"/>
          <p:nvPr/>
        </p:nvPicPr>
        <p:blipFill rotWithShape="1">
          <a:blip r:embed="rId3">
            <a:alphaModFix/>
          </a:blip>
          <a:srcRect l="19545" t="35003" r="14755" b="5202"/>
          <a:stretch/>
        </p:blipFill>
        <p:spPr>
          <a:xfrm>
            <a:off x="942479" y="1091502"/>
            <a:ext cx="7260833" cy="367744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sp>
        <p:nvSpPr>
          <p:cNvPr id="2448" name="Google Shape;2448;ge379290693_0_36"/>
          <p:cNvSpPr txBox="1">
            <a:spLocks noGrp="1"/>
          </p:cNvSpPr>
          <p:nvPr>
            <p:ph type="subTitle" idx="1"/>
          </p:nvPr>
        </p:nvSpPr>
        <p:spPr>
          <a:xfrm>
            <a:off x="2455500" y="3114137"/>
            <a:ext cx="3852000" cy="862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3200" b="1" dirty="0">
                <a:solidFill>
                  <a:schemeClr val="bg2">
                    <a:lumMod val="75000"/>
                  </a:schemeClr>
                </a:solidFill>
                <a:latin typeface="Times New Roman" panose="02020603050405020304" pitchFamily="18" charset="0"/>
                <a:cs typeface="Times New Roman" panose="02020603050405020304" pitchFamily="18" charset="0"/>
              </a:rPr>
              <a:t>Any Questions?</a:t>
            </a:r>
            <a:endParaRPr sz="32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2449" name="Google Shape;2449;ge379290693_0_36"/>
          <p:cNvSpPr txBox="1">
            <a:spLocks noGrp="1"/>
          </p:cNvSpPr>
          <p:nvPr>
            <p:ph type="title" idx="2"/>
          </p:nvPr>
        </p:nvSpPr>
        <p:spPr>
          <a:xfrm>
            <a:off x="1668500" y="1385537"/>
            <a:ext cx="5283600" cy="2159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7100" b="1" dirty="0">
                <a:latin typeface="Times New Roman" panose="02020603050405020304" pitchFamily="18" charset="0"/>
                <a:cs typeface="Times New Roman" panose="02020603050405020304" pitchFamily="18" charset="0"/>
              </a:rPr>
              <a:t>Thank You</a:t>
            </a:r>
            <a:endParaRPr sz="71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5"/>
          <p:cNvSpPr txBox="1">
            <a:spLocks noGrp="1"/>
          </p:cNvSpPr>
          <p:nvPr>
            <p:ph type="subTitle" idx="1"/>
          </p:nvPr>
        </p:nvSpPr>
        <p:spPr>
          <a:xfrm>
            <a:off x="2646000" y="3693257"/>
            <a:ext cx="3852000" cy="862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1800" dirty="0">
                <a:latin typeface="Times New Roman" panose="02020603050405020304" pitchFamily="18" charset="0"/>
                <a:cs typeface="Times New Roman" panose="02020603050405020304" pitchFamily="18" charset="0"/>
              </a:rPr>
              <a:t>Make the tour go from a city to its nearest neighbor. Repeat.</a:t>
            </a:r>
            <a:endParaRPr sz="1800" dirty="0">
              <a:latin typeface="Times New Roman" panose="02020603050405020304" pitchFamily="18" charset="0"/>
              <a:cs typeface="Times New Roman" panose="02020603050405020304" pitchFamily="18" charset="0"/>
            </a:endParaRPr>
          </a:p>
        </p:txBody>
      </p:sp>
      <p:sp>
        <p:nvSpPr>
          <p:cNvPr id="2105" name="Google Shape;2105;p5"/>
          <p:cNvSpPr txBox="1">
            <a:spLocks noGrp="1"/>
          </p:cNvSpPr>
          <p:nvPr>
            <p:ph type="ctrTitle"/>
          </p:nvPr>
        </p:nvSpPr>
        <p:spPr>
          <a:xfrm>
            <a:off x="2646000" y="2594236"/>
            <a:ext cx="3852000" cy="792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sz="3600" b="1" dirty="0">
                <a:latin typeface="Times New Roman" panose="02020603050405020304" pitchFamily="18" charset="0"/>
                <a:cs typeface="Times New Roman" panose="02020603050405020304" pitchFamily="18" charset="0"/>
              </a:rPr>
              <a:t>Nearest Neighbor Algorithm</a:t>
            </a:r>
            <a:endParaRPr sz="3600" b="1" dirty="0">
              <a:latin typeface="Times New Roman" panose="02020603050405020304" pitchFamily="18" charset="0"/>
              <a:cs typeface="Times New Roman" panose="02020603050405020304" pitchFamily="18" charset="0"/>
            </a:endParaRPr>
          </a:p>
        </p:txBody>
      </p:sp>
      <p:pic>
        <p:nvPicPr>
          <p:cNvPr id="2106" name="Google Shape;2106;p5"/>
          <p:cNvPicPr preferRelativeResize="0"/>
          <p:nvPr/>
        </p:nvPicPr>
        <p:blipFill rotWithShape="1">
          <a:blip r:embed="rId3">
            <a:alphaModFix/>
          </a:blip>
          <a:srcRect b="34401"/>
          <a:stretch/>
        </p:blipFill>
        <p:spPr>
          <a:xfrm>
            <a:off x="2389443" y="-41275"/>
            <a:ext cx="4365114" cy="26355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sp>
        <p:nvSpPr>
          <p:cNvPr id="2111" name="Google Shape;2111;ge18462ed8a_0_0"/>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sz="4400" b="1" dirty="0">
                <a:latin typeface="Times New Roman" panose="02020603050405020304" pitchFamily="18" charset="0"/>
                <a:cs typeface="Times New Roman" panose="02020603050405020304" pitchFamily="18" charset="0"/>
              </a:rPr>
              <a:t>Nearest Neighbor </a:t>
            </a:r>
            <a:endParaRPr sz="4400" b="1" dirty="0">
              <a:latin typeface="Times New Roman" panose="02020603050405020304" pitchFamily="18" charset="0"/>
              <a:cs typeface="Times New Roman" panose="02020603050405020304" pitchFamily="18" charset="0"/>
            </a:endParaRPr>
          </a:p>
        </p:txBody>
      </p:sp>
      <p:pic>
        <p:nvPicPr>
          <p:cNvPr id="2112" name="Google Shape;2112;ge18462ed8a_0_0"/>
          <p:cNvPicPr preferRelativeResize="0"/>
          <p:nvPr/>
        </p:nvPicPr>
        <p:blipFill>
          <a:blip r:embed="rId3">
            <a:alphaModFix/>
          </a:blip>
          <a:stretch>
            <a:fillRect/>
          </a:stretch>
        </p:blipFill>
        <p:spPr>
          <a:xfrm>
            <a:off x="4283780" y="1195754"/>
            <a:ext cx="3565992" cy="3059284"/>
          </a:xfrm>
          <a:prstGeom prst="rect">
            <a:avLst/>
          </a:prstGeom>
          <a:noFill/>
          <a:ln>
            <a:noFill/>
          </a:ln>
        </p:spPr>
      </p:pic>
      <p:sp>
        <p:nvSpPr>
          <p:cNvPr id="2113" name="Google Shape;2113;ge18462ed8a_0_0"/>
          <p:cNvSpPr txBox="1"/>
          <p:nvPr/>
        </p:nvSpPr>
        <p:spPr>
          <a:xfrm>
            <a:off x="736646" y="2038993"/>
            <a:ext cx="3300782"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chemeClr val="dk2"/>
                </a:solidFill>
                <a:latin typeface="Times New Roman" panose="02020603050405020304" pitchFamily="18" charset="0"/>
                <a:ea typeface="Josefin Sans"/>
                <a:cs typeface="Times New Roman" panose="02020603050405020304" pitchFamily="18" charset="0"/>
                <a:sym typeface="Josefin Sans"/>
              </a:rPr>
              <a:t>Make the tour go from a city to its nearest neighbor. Repeat.</a:t>
            </a:r>
            <a:endParaRPr sz="1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ge379290693_0_9"/>
          <p:cNvSpPr txBox="1">
            <a:spLocks noGrp="1"/>
          </p:cNvSpPr>
          <p:nvPr>
            <p:ph type="ctrTitle"/>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r>
              <a:rPr lang="en" sz="4400" b="1" dirty="0">
                <a:latin typeface="Times New Roman" panose="02020603050405020304" pitchFamily="18" charset="0"/>
                <a:cs typeface="Times New Roman" panose="02020603050405020304" pitchFamily="18" charset="0"/>
              </a:rPr>
              <a:t>Nearest Neighbor </a:t>
            </a:r>
            <a:r>
              <a:rPr lang="en" sz="2000" b="1" dirty="0">
                <a:latin typeface="Times New Roman" panose="02020603050405020304" pitchFamily="18" charset="0"/>
                <a:cs typeface="Times New Roman" panose="02020603050405020304" pitchFamily="18" charset="0"/>
              </a:rPr>
              <a:t>(Cont’d)</a:t>
            </a:r>
            <a:endParaRPr sz="2000" b="1" dirty="0">
              <a:latin typeface="Times New Roman" panose="02020603050405020304" pitchFamily="18" charset="0"/>
              <a:ea typeface="Overpass"/>
              <a:cs typeface="Times New Roman" panose="02020603050405020304" pitchFamily="18" charset="0"/>
              <a:sym typeface="Overpass"/>
            </a:endParaRPr>
          </a:p>
        </p:txBody>
      </p:sp>
      <p:pic>
        <p:nvPicPr>
          <p:cNvPr id="2119" name="Google Shape;2119;ge379290693_0_9"/>
          <p:cNvPicPr preferRelativeResize="0"/>
          <p:nvPr/>
        </p:nvPicPr>
        <p:blipFill>
          <a:blip r:embed="rId3">
            <a:alphaModFix/>
          </a:blip>
          <a:stretch>
            <a:fillRect/>
          </a:stretch>
        </p:blipFill>
        <p:spPr>
          <a:xfrm>
            <a:off x="1335109" y="1153552"/>
            <a:ext cx="2703798" cy="3887874"/>
          </a:xfrm>
          <a:prstGeom prst="rect">
            <a:avLst/>
          </a:prstGeom>
          <a:noFill/>
          <a:ln>
            <a:noFill/>
          </a:ln>
        </p:spPr>
      </p:pic>
      <p:sp>
        <p:nvSpPr>
          <p:cNvPr id="2120" name="Google Shape;2120;ge379290693_0_9"/>
          <p:cNvSpPr txBox="1"/>
          <p:nvPr/>
        </p:nvSpPr>
        <p:spPr>
          <a:xfrm>
            <a:off x="497350" y="3457300"/>
            <a:ext cx="3000000" cy="75094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dirty="0">
                <a:latin typeface="Times New Roman" panose="02020603050405020304" pitchFamily="18" charset="0"/>
                <a:cs typeface="Times New Roman" panose="02020603050405020304" pitchFamily="18" charset="0"/>
              </a:rPr>
              <a:t>Repetition</a:t>
            </a:r>
            <a:endParaRPr sz="1600" b="1" dirty="0">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None/>
            </a:pPr>
            <a:r>
              <a:rPr lang="en" sz="1600" b="1" dirty="0">
                <a:latin typeface="Times New Roman" panose="02020603050405020304" pitchFamily="18" charset="0"/>
                <a:cs typeface="Times New Roman" panose="02020603050405020304" pitchFamily="18" charset="0"/>
              </a:rPr>
              <a:t>Strategy</a:t>
            </a:r>
            <a:endParaRPr sz="1600" b="1" dirty="0">
              <a:latin typeface="Times New Roman" panose="02020603050405020304" pitchFamily="18" charset="0"/>
              <a:cs typeface="Times New Roman" panose="02020603050405020304" pitchFamily="18" charset="0"/>
            </a:endParaRPr>
          </a:p>
        </p:txBody>
      </p:sp>
      <p:sp>
        <p:nvSpPr>
          <p:cNvPr id="2121" name="Google Shape;2121;ge379290693_0_9"/>
          <p:cNvSpPr txBox="1"/>
          <p:nvPr/>
        </p:nvSpPr>
        <p:spPr>
          <a:xfrm>
            <a:off x="613125" y="1567825"/>
            <a:ext cx="3000000" cy="75094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dirty="0">
                <a:latin typeface="Times New Roman" panose="02020603050405020304" pitchFamily="18" charset="0"/>
                <a:cs typeface="Times New Roman" panose="02020603050405020304" pitchFamily="18" charset="0"/>
              </a:rPr>
              <a:t>Nearest</a:t>
            </a:r>
            <a:endParaRPr sz="1600" b="1" dirty="0">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None/>
            </a:pPr>
            <a:r>
              <a:rPr lang="en" sz="1600" b="1" dirty="0">
                <a:latin typeface="Times New Roman" panose="02020603050405020304" pitchFamily="18" charset="0"/>
                <a:cs typeface="Times New Roman" panose="02020603050405020304" pitchFamily="18" charset="0"/>
              </a:rPr>
              <a:t>Neighbor </a:t>
            </a:r>
            <a:endParaRPr sz="1600" b="1" dirty="0">
              <a:latin typeface="Times New Roman" panose="02020603050405020304" pitchFamily="18" charset="0"/>
              <a:cs typeface="Times New Roman" panose="02020603050405020304" pitchFamily="18" charset="0"/>
            </a:endParaRPr>
          </a:p>
        </p:txBody>
      </p:sp>
      <p:pic>
        <p:nvPicPr>
          <p:cNvPr id="2122" name="Google Shape;2122;ge379290693_0_9"/>
          <p:cNvPicPr preferRelativeResize="0"/>
          <p:nvPr/>
        </p:nvPicPr>
        <p:blipFill>
          <a:blip r:embed="rId4">
            <a:alphaModFix/>
          </a:blip>
          <a:stretch>
            <a:fillRect/>
          </a:stretch>
        </p:blipFill>
        <p:spPr>
          <a:xfrm>
            <a:off x="4100900" y="1230925"/>
            <a:ext cx="4170903" cy="33898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sp>
        <p:nvSpPr>
          <p:cNvPr id="2127" name="Google Shape;2127;ge379290693_0_23"/>
          <p:cNvSpPr txBox="1">
            <a:spLocks noGrp="1"/>
          </p:cNvSpPr>
          <p:nvPr>
            <p:ph type="subTitle" idx="4294967295"/>
          </p:nvPr>
        </p:nvSpPr>
        <p:spPr>
          <a:xfrm>
            <a:off x="506438" y="1186139"/>
            <a:ext cx="8637562" cy="337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b="1" dirty="0">
                <a:latin typeface="Times New Roman" panose="02020603050405020304" pitchFamily="18" charset="0"/>
                <a:cs typeface="Times New Roman" panose="02020603050405020304" pitchFamily="18" charset="0"/>
              </a:rPr>
              <a:t>Algorithm:</a:t>
            </a:r>
            <a:endParaRPr sz="2400" b="1" u="sng" dirty="0">
              <a:latin typeface="Times New Roman" panose="02020603050405020304" pitchFamily="18" charset="0"/>
              <a:cs typeface="Times New Roman" panose="02020603050405020304" pitchFamily="18" charset="0"/>
            </a:endParaRPr>
          </a:p>
          <a:p>
            <a:pPr marL="457200" lvl="0" indent="-330200" algn="l" rtl="0">
              <a:lnSpc>
                <a:spcPct val="115000"/>
              </a:lnSpc>
              <a:spcBef>
                <a:spcPts val="0"/>
              </a:spcBef>
              <a:spcAft>
                <a:spcPts val="0"/>
              </a:spcAft>
              <a:buSzPts val="1600"/>
              <a:buAutoNum type="arabicPeriod"/>
            </a:pPr>
            <a:r>
              <a:rPr lang="en" sz="2000" dirty="0">
                <a:latin typeface="Times New Roman" panose="02020603050405020304" pitchFamily="18" charset="0"/>
                <a:cs typeface="Times New Roman" panose="02020603050405020304" pitchFamily="18" charset="0"/>
              </a:rPr>
              <a:t>Find the unvisited city, C, that is nearest to the end city in the tour</a:t>
            </a:r>
            <a:endParaRPr sz="2000" dirty="0">
              <a:latin typeface="Times New Roman" panose="02020603050405020304" pitchFamily="18" charset="0"/>
              <a:cs typeface="Times New Roman" panose="02020603050405020304" pitchFamily="18" charset="0"/>
            </a:endParaRPr>
          </a:p>
          <a:p>
            <a:pPr marL="457200" lvl="0" indent="-330200" algn="l" rtl="0">
              <a:lnSpc>
                <a:spcPct val="115000"/>
              </a:lnSpc>
              <a:spcBef>
                <a:spcPts val="0"/>
              </a:spcBef>
              <a:spcAft>
                <a:spcPts val="0"/>
              </a:spcAft>
              <a:buSzPts val="1600"/>
              <a:buAutoNum type="arabicPeriod"/>
            </a:pPr>
            <a:r>
              <a:rPr lang="en" sz="2000" dirty="0">
                <a:latin typeface="Times New Roman" panose="02020603050405020304" pitchFamily="18" charset="0"/>
                <a:cs typeface="Times New Roman" panose="02020603050405020304" pitchFamily="18" charset="0"/>
              </a:rPr>
              <a:t>Add C the end of the tour and remove it from the unvisited set</a:t>
            </a:r>
            <a:endParaRPr sz="2000" dirty="0">
              <a:latin typeface="Times New Roman" panose="02020603050405020304" pitchFamily="18" charset="0"/>
              <a:cs typeface="Times New Roman" panose="02020603050405020304" pitchFamily="18" charset="0"/>
            </a:endParaRPr>
          </a:p>
          <a:p>
            <a:pPr marL="457200" lvl="0" indent="-330200" algn="l" rtl="0">
              <a:lnSpc>
                <a:spcPct val="115000"/>
              </a:lnSpc>
              <a:spcBef>
                <a:spcPts val="0"/>
              </a:spcBef>
              <a:spcAft>
                <a:spcPts val="0"/>
              </a:spcAft>
              <a:buSzPts val="1600"/>
              <a:buAutoNum type="arabicPeriod"/>
            </a:pPr>
            <a:r>
              <a:rPr lang="en" sz="2000" dirty="0">
                <a:latin typeface="Times New Roman" panose="02020603050405020304" pitchFamily="18" charset="0"/>
                <a:cs typeface="Times New Roman" panose="02020603050405020304" pitchFamily="18" charset="0"/>
              </a:rPr>
              <a:t>Stand on an arbitrary vertex as current vertex. </a:t>
            </a:r>
            <a:endParaRPr sz="2000" dirty="0">
              <a:latin typeface="Times New Roman" panose="02020603050405020304" pitchFamily="18" charset="0"/>
              <a:cs typeface="Times New Roman" panose="02020603050405020304" pitchFamily="18" charset="0"/>
            </a:endParaRPr>
          </a:p>
          <a:p>
            <a:pPr marL="457200" lvl="0" indent="-330200" algn="l" rtl="0">
              <a:lnSpc>
                <a:spcPct val="115000"/>
              </a:lnSpc>
              <a:spcBef>
                <a:spcPts val="0"/>
              </a:spcBef>
              <a:spcAft>
                <a:spcPts val="0"/>
              </a:spcAft>
              <a:buSzPts val="1600"/>
              <a:buAutoNum type="arabicPeriod"/>
            </a:pPr>
            <a:r>
              <a:rPr lang="en" sz="2000" dirty="0">
                <a:latin typeface="Times New Roman" panose="02020603050405020304" pitchFamily="18" charset="0"/>
                <a:cs typeface="Times New Roman" panose="02020603050405020304" pitchFamily="18" charset="0"/>
              </a:rPr>
              <a:t>Find out the lightest edge connecting current vertex and an unvisited vertex V.</a:t>
            </a:r>
            <a:endParaRPr sz="2000" dirty="0">
              <a:latin typeface="Times New Roman" panose="02020603050405020304" pitchFamily="18" charset="0"/>
              <a:cs typeface="Times New Roman" panose="02020603050405020304" pitchFamily="18" charset="0"/>
            </a:endParaRPr>
          </a:p>
          <a:p>
            <a:pPr marL="457200" lvl="0" indent="-330200" algn="l" rtl="0">
              <a:lnSpc>
                <a:spcPct val="115000"/>
              </a:lnSpc>
              <a:spcBef>
                <a:spcPts val="0"/>
              </a:spcBef>
              <a:spcAft>
                <a:spcPts val="0"/>
              </a:spcAft>
              <a:buSzPts val="1600"/>
              <a:buAutoNum type="arabicPeriod"/>
            </a:pPr>
            <a:r>
              <a:rPr lang="en" sz="2000" dirty="0">
                <a:latin typeface="Times New Roman" panose="02020603050405020304" pitchFamily="18" charset="0"/>
                <a:cs typeface="Times New Roman" panose="02020603050405020304" pitchFamily="18" charset="0"/>
              </a:rPr>
              <a:t>Set current vertex to V. </a:t>
            </a:r>
            <a:endParaRPr sz="2000" dirty="0">
              <a:latin typeface="Times New Roman" panose="02020603050405020304" pitchFamily="18" charset="0"/>
              <a:cs typeface="Times New Roman" panose="02020603050405020304" pitchFamily="18" charset="0"/>
            </a:endParaRPr>
          </a:p>
          <a:p>
            <a:pPr marL="457200" lvl="0" indent="-330200" algn="l" rtl="0">
              <a:lnSpc>
                <a:spcPct val="115000"/>
              </a:lnSpc>
              <a:spcBef>
                <a:spcPts val="0"/>
              </a:spcBef>
              <a:spcAft>
                <a:spcPts val="0"/>
              </a:spcAft>
              <a:buSzPts val="1600"/>
              <a:buAutoNum type="arabicPeriod"/>
            </a:pPr>
            <a:r>
              <a:rPr lang="en" sz="2000" dirty="0">
                <a:latin typeface="Times New Roman" panose="02020603050405020304" pitchFamily="18" charset="0"/>
                <a:cs typeface="Times New Roman" panose="02020603050405020304" pitchFamily="18" charset="0"/>
              </a:rPr>
              <a:t>Mark V as visited. </a:t>
            </a:r>
            <a:endParaRPr sz="2000" dirty="0">
              <a:latin typeface="Times New Roman" panose="02020603050405020304" pitchFamily="18" charset="0"/>
              <a:cs typeface="Times New Roman" panose="02020603050405020304" pitchFamily="18" charset="0"/>
            </a:endParaRPr>
          </a:p>
          <a:p>
            <a:pPr marL="457200" lvl="0" indent="-330200" algn="l" rtl="0">
              <a:lnSpc>
                <a:spcPct val="115000"/>
              </a:lnSpc>
              <a:spcBef>
                <a:spcPts val="0"/>
              </a:spcBef>
              <a:spcAft>
                <a:spcPts val="0"/>
              </a:spcAft>
              <a:buSzPts val="1600"/>
              <a:buAutoNum type="arabicPeriod"/>
            </a:pPr>
            <a:r>
              <a:rPr lang="en" sz="2000" dirty="0">
                <a:latin typeface="Times New Roman" panose="02020603050405020304" pitchFamily="18" charset="0"/>
                <a:cs typeface="Times New Roman" panose="02020603050405020304" pitchFamily="18" charset="0"/>
              </a:rPr>
              <a:t>If all the vertices in domain are visited, then terminate. </a:t>
            </a:r>
            <a:endParaRPr sz="2000" dirty="0">
              <a:latin typeface="Times New Roman" panose="02020603050405020304" pitchFamily="18" charset="0"/>
              <a:cs typeface="Times New Roman" panose="02020603050405020304" pitchFamily="18" charset="0"/>
            </a:endParaRPr>
          </a:p>
          <a:p>
            <a:pPr marL="457200" lvl="0" indent="-330200" algn="l" rtl="0">
              <a:lnSpc>
                <a:spcPct val="115000"/>
              </a:lnSpc>
              <a:spcBef>
                <a:spcPts val="0"/>
              </a:spcBef>
              <a:spcAft>
                <a:spcPts val="0"/>
              </a:spcAft>
              <a:buSzPts val="1600"/>
              <a:buAutoNum type="arabicPeriod"/>
            </a:pPr>
            <a:r>
              <a:rPr lang="en" sz="2000" dirty="0">
                <a:latin typeface="Times New Roman" panose="02020603050405020304" pitchFamily="18" charset="0"/>
                <a:cs typeface="Times New Roman" panose="02020603050405020304" pitchFamily="18" charset="0"/>
              </a:rPr>
              <a:t>Go to step 2</a:t>
            </a:r>
            <a:endParaRPr sz="2000" dirty="0">
              <a:latin typeface="Times New Roman" panose="02020603050405020304" pitchFamily="18" charset="0"/>
              <a:cs typeface="Times New Roman" panose="02020603050405020304" pitchFamily="18" charset="0"/>
            </a:endParaRPr>
          </a:p>
        </p:txBody>
      </p:sp>
      <p:sp>
        <p:nvSpPr>
          <p:cNvPr id="2128" name="Google Shape;2128;ge379290693_0_23"/>
          <p:cNvSpPr txBox="1">
            <a:spLocks noGrp="1"/>
          </p:cNvSpPr>
          <p:nvPr>
            <p:ph type="ctrTitle"/>
          </p:nvPr>
        </p:nvSpPr>
        <p:spPr>
          <a:xfrm>
            <a:off x="735750" y="373025"/>
            <a:ext cx="7672500" cy="577800"/>
          </a:xfrm>
          <a:prstGeom prst="rect">
            <a:avLst/>
          </a:prstGeom>
          <a:noFill/>
          <a:ln>
            <a:noFill/>
          </a:ln>
        </p:spPr>
        <p:txBody>
          <a:bodyPr spcFirstLastPara="1" wrap="square" lIns="91425" tIns="91425" rIns="91425" bIns="91425" anchor="ctr" anchorCtr="0">
            <a:noAutofit/>
          </a:bodyPr>
          <a:lstStyle/>
          <a:p>
            <a:pPr lvl="0"/>
            <a:r>
              <a:rPr lang="en" sz="4400" b="1" dirty="0">
                <a:solidFill>
                  <a:srgbClr val="073763"/>
                </a:solidFill>
                <a:latin typeface="Times New Roman" panose="02020603050405020304" pitchFamily="18" charset="0"/>
                <a:cs typeface="Times New Roman" panose="02020603050405020304" pitchFamily="18" charset="0"/>
              </a:rPr>
              <a:t>Nearest Neighbor </a:t>
            </a:r>
            <a:r>
              <a:rPr kumimoji="0" lang="en" sz="2000" b="1" i="0" u="none" strike="noStrike" kern="0" cap="none" spc="0" normalizeH="0" baseline="0" noProof="0" dirty="0">
                <a:ln>
                  <a:noFill/>
                </a:ln>
                <a:solidFill>
                  <a:srgbClr val="073763"/>
                </a:solidFill>
                <a:effectLst/>
                <a:uLnTx/>
                <a:uFillTx/>
                <a:latin typeface="Times New Roman" panose="02020603050405020304" pitchFamily="18" charset="0"/>
                <a:cs typeface="Times New Roman" panose="02020603050405020304" pitchFamily="18" charset="0"/>
                <a:sym typeface="Overpass Black"/>
              </a:rPr>
              <a:t>(Cont’d)</a:t>
            </a:r>
            <a:endParaRPr dirty="0">
              <a:latin typeface="Overpass"/>
              <a:ea typeface="Overpass"/>
              <a:cs typeface="Overpass"/>
              <a:sym typeface="Overpass"/>
            </a:endParaRPr>
          </a:p>
        </p:txBody>
      </p:sp>
    </p:spTree>
  </p:cSld>
  <p:clrMapOvr>
    <a:masterClrMapping/>
  </p:clrMapOvr>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1371</TotalTime>
  <Words>1497</Words>
  <Application>Microsoft Office PowerPoint</Application>
  <PresentationFormat>On-screen Show (16:9)</PresentationFormat>
  <Paragraphs>242</Paragraphs>
  <Slides>50</Slides>
  <Notes>50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Arial</vt:lpstr>
      <vt:lpstr>Fira Sans Extra Condensed Medium</vt:lpstr>
      <vt:lpstr>Overpass</vt:lpstr>
      <vt:lpstr>Josefin Sans</vt:lpstr>
      <vt:lpstr>Times New Roman</vt:lpstr>
      <vt:lpstr>Overpass Black</vt:lpstr>
      <vt:lpstr>Open Sans</vt:lpstr>
      <vt:lpstr>Cambria Math</vt:lpstr>
      <vt:lpstr>Aqua Marketing Plan by Slidego</vt:lpstr>
      <vt:lpstr>Traveling Sales-man Problem </vt:lpstr>
      <vt:lpstr>Table of Contents</vt:lpstr>
      <vt:lpstr>Introduction</vt:lpstr>
      <vt:lpstr>Preparation</vt:lpstr>
      <vt:lpstr>Implementation</vt:lpstr>
      <vt:lpstr>Nearest Neighbor Algorithm</vt:lpstr>
      <vt:lpstr>Nearest Neighbor </vt:lpstr>
      <vt:lpstr>Nearest Neighbor (Cont’d)</vt:lpstr>
      <vt:lpstr>Nearest Neighbor (Cont’d)</vt:lpstr>
      <vt:lpstr>Nearest Neighbor (Cont’d)</vt:lpstr>
      <vt:lpstr>Cons</vt:lpstr>
      <vt:lpstr>Greedy Algorithm</vt:lpstr>
      <vt:lpstr> Greedy Algorithm</vt:lpstr>
      <vt:lpstr>Greedy Algorithm (Cont’d)</vt:lpstr>
      <vt:lpstr>Greedy Algorithm (Cont’d)</vt:lpstr>
      <vt:lpstr>Greedy Algorithm (Cont’d)</vt:lpstr>
      <vt:lpstr>Greedy Algorithm (Cont’d)</vt:lpstr>
      <vt:lpstr>Greedy Algorithm (Cont’d)</vt:lpstr>
      <vt:lpstr>Divide and Conquer Strategy</vt:lpstr>
      <vt:lpstr>Divide and Conquer Algorithm</vt:lpstr>
      <vt:lpstr>Divide and Conquer Algorithm (Cont’d)</vt:lpstr>
      <vt:lpstr>Divide and Conquer Algorithm (Cont’d)</vt:lpstr>
      <vt:lpstr>Divide and Conquer Algorithm (Cont’d)</vt:lpstr>
      <vt:lpstr>Divide and Conquer Algorithm (Cont’d)</vt:lpstr>
      <vt:lpstr>Divide and Conquer Algorithm (Cont’d)</vt:lpstr>
      <vt:lpstr>Divide and Conquer Algorithm (Cont’d)</vt:lpstr>
      <vt:lpstr>Divide and Conquer Algorithm (Cont’d)</vt:lpstr>
      <vt:lpstr>Divide and Conquer Algorithm (Cont’d)</vt:lpstr>
      <vt:lpstr>Divide and Conquer Algorithm (Cont’d)</vt:lpstr>
      <vt:lpstr>Minimum Spanning Tree Traversal Algorithm </vt:lpstr>
      <vt:lpstr>Minimum Spanning Tree Traversal Algorithm (2-approximate)</vt:lpstr>
      <vt:lpstr>Minimum Spanning Tree Traversal Algorithm (Cont’d)</vt:lpstr>
      <vt:lpstr>Minimum Spanning Tree Traversal Algorithm (Cont’d)</vt:lpstr>
      <vt:lpstr>Minimum Spanning Tree Traversal Algorithm (Cont’d)</vt:lpstr>
      <vt:lpstr>Minimum Spanning Tree Traversal Algorithm (Cont’d)</vt:lpstr>
      <vt:lpstr>Minimum Spanning Tree Traversal Algorithm (Cont’d)</vt:lpstr>
      <vt:lpstr>Minimum Spanning Tree Traversal Algorithm (Cont’d)</vt:lpstr>
      <vt:lpstr>Minimum Spanning Tree Traversal Algorithm (Cont’d) Implementation: </vt:lpstr>
      <vt:lpstr>Discussion and Conclusion</vt:lpstr>
      <vt:lpstr>Discussion and Conclusion</vt:lpstr>
      <vt:lpstr> Discussion and Conclusion (Cont’d) </vt:lpstr>
      <vt:lpstr> Discussion and Conclusion (Cont’d) </vt:lpstr>
      <vt:lpstr> Discussion and Conclusion (Cont’d) </vt:lpstr>
      <vt:lpstr> Discussion and Conclusion (Cont’d) </vt:lpstr>
      <vt:lpstr> Discussion and Conclusion (Cont’d) </vt:lpstr>
      <vt:lpstr> Discussion and Conclusion (Cont’d) </vt:lpstr>
      <vt:lpstr>Applications</vt:lpstr>
      <vt:lpstr> Further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Traveling Sales- man Problem</dc:title>
  <dc:creator>Hagar Marzouk</dc:creator>
  <cp:lastModifiedBy>Hagar MarzouK</cp:lastModifiedBy>
  <cp:revision>31</cp:revision>
  <dcterms:modified xsi:type="dcterms:W3CDTF">2021-07-05T10:13:28Z</dcterms:modified>
</cp:coreProperties>
</file>